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v" ContentType="video/mp4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429" r:id="rId5"/>
    <p:sldId id="428" r:id="rId6"/>
    <p:sldId id="260" r:id="rId7"/>
    <p:sldId id="410" r:id="rId8"/>
    <p:sldId id="412" r:id="rId9"/>
    <p:sldId id="424" r:id="rId10"/>
    <p:sldId id="425" r:id="rId11"/>
    <p:sldId id="426" r:id="rId12"/>
    <p:sldId id="390" r:id="rId13"/>
    <p:sldId id="404" r:id="rId14"/>
    <p:sldId id="261" r:id="rId15"/>
    <p:sldId id="403" r:id="rId16"/>
    <p:sldId id="427" r:id="rId17"/>
    <p:sldId id="267" r:id="rId18"/>
    <p:sldId id="393" r:id="rId19"/>
    <p:sldId id="405" r:id="rId20"/>
    <p:sldId id="419" r:id="rId21"/>
    <p:sldId id="268" r:id="rId22"/>
    <p:sldId id="420" r:id="rId23"/>
    <p:sldId id="421" r:id="rId24"/>
    <p:sldId id="384" r:id="rId25"/>
    <p:sldId id="422" r:id="rId26"/>
    <p:sldId id="386" r:id="rId27"/>
    <p:sldId id="338" r:id="rId28"/>
    <p:sldId id="39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B7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81633" autoAdjust="0"/>
  </p:normalViewPr>
  <p:slideViewPr>
    <p:cSldViewPr snapToGrid="0" snapToObjects="1">
      <p:cViewPr varScale="1">
        <p:scale>
          <a:sx n="57" d="100"/>
          <a:sy n="57" d="100"/>
        </p:scale>
        <p:origin x="948" y="44"/>
      </p:cViewPr>
      <p:guideLst/>
    </p:cSldViewPr>
  </p:slideViewPr>
  <p:outlineViewPr>
    <p:cViewPr>
      <p:scale>
        <a:sx n="33" d="100"/>
        <a:sy n="33" d="100"/>
      </p:scale>
      <p:origin x="0" y="-3129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02" d="100"/>
          <a:sy n="102" d="100"/>
        </p:scale>
        <p:origin x="151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77051E-B811-D949-830F-55D35BA79CE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2EC375-152E-3F4A-8C1A-308E3DFABC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830E4C-56B7-2443-B370-610F8D1BCD9C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AD90D4-C48B-C647-BA8A-B43CFA99A4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40E78B-91EF-F148-8F7B-2AEC532510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D0152-5968-C24B-9EC0-2DFF74304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488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D2FD1-B169-9B41-A890-0ECD81C3476C}" type="datetimeFigureOut">
              <a:rPr lang="en-US" smtClean="0"/>
              <a:t>1/11/2026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943EA-69D9-7E49-97CD-A49926F617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127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E70A7-D33E-7CA1-B8A0-A37342EFD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BF2BAF-F1C9-6FA9-B48B-5A4A8ED02D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938301-AEEB-A393-A809-4C914C5257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E7EC8D-D265-059B-BB60-A9135CF3C9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943EA-69D9-7E49-97CD-A49926F617C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825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E40EA-3E98-2F8F-AA9F-B7881E402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4A6339-6171-55B3-0FA8-49EE813D39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71DC81-E123-82CB-46FA-15E4FA91E9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26FCF7-24DF-BB2A-FD59-8C0594BCFF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943EA-69D9-7E49-97CD-A49926F617C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5072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970CB-76F8-558D-45A3-D72AA505F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B4FA66-1731-2CD2-135B-E94A08E96E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452200-13D9-D455-21F8-AF76E1A39D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D6D11-A46E-2883-038C-646FC48C1B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943EA-69D9-7E49-97CD-A49926F617C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051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736B1-25DD-E735-E326-02BE5F756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E60A4F-93A2-6908-F862-98F0F1B550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18A8C1-E944-97B0-9447-E1C9D87349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F1B5BB-D284-ADF1-02D6-B7B8E00B6B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943EA-69D9-7E49-97CD-A49926F617C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192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E4632-C052-4710-87BE-7243222E2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DE1890-D7B0-E471-6279-BDF3A51584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552A21-343C-F344-34EE-264DEF1339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A70A16-CC12-A6A7-CD50-1750002D79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943EA-69D9-7E49-97CD-A49926F617C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4375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943EA-69D9-7E49-97CD-A49926F617C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416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3D4C5-A4BD-4E62-AB79-DD2136C0A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58B133-CB15-0E00-C026-8D0DBBA420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8BB2FF-601E-1A22-12B9-A3277737E5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6BC348-B5E6-5118-75A1-11759B2E64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943EA-69D9-7E49-97CD-A49926F617C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1407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C664E-B41F-C7CF-2323-0B55DE5F7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8B4639-4718-D1BC-FA6F-0F9BB07CCB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7F90F1-EF6A-FA5B-A8A0-9454DFD85E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4F84D-1617-2CD2-A4FE-3BD2E57CE9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943EA-69D9-7E49-97CD-A49926F617C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6511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2B7C0-1270-F8BF-7AD3-775FEE06B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E6C1B7-5AFF-44FC-3B2D-B0B76DC496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39CEC8-2575-A9B3-1B13-EA59265C0E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33B14-3A01-7203-70D9-7AE0237FC0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943EA-69D9-7E49-97CD-A49926F617C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2054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478F0-49CD-728D-5CA5-DD341A363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8602AA-D32A-0F25-564A-6311D1C694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D39897-1C69-20CD-2F1F-7E2DA933C4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E056A8-530D-1486-DC31-193208C191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02FC7-B885-438E-B119-5D6C0416A87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034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9262E-5BB4-C955-E8A8-9880414AC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603DAB-9D30-49D0-B562-F459F603C6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F49130-BE08-3D62-C74A-A3024AAB4A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522C1A-C3FF-8A48-F707-0859DCB81F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02FC7-B885-438E-B119-5D6C0416A87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9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943EA-69D9-7E49-97CD-A49926F617C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1702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F02D2-4D95-0CBF-6D4D-CA4DA9F54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5FC591-2AD7-179B-2977-4E45930E64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EC42F-7F9D-4DC9-AD5F-7DA56D9D1B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B3038-9B2D-73C6-1348-C232540FE8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943EA-69D9-7E49-97CD-A49926F617C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0061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53CF9-DCE2-6058-0868-68EF3FC79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E1522E-6759-E48B-F67E-AF2CB61294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4CB228-FD06-F375-174A-C7F17633BF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C7BEE-4AB0-9204-66DC-567F6073ED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943EA-69D9-7E49-97CD-A49926F617C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3126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943EA-69D9-7E49-97CD-A49926F617C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8562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943EA-69D9-7E49-97CD-A49926F617C9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12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97E34-CFB0-BA6E-9B06-6EEFEB551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9C9942-47B7-817A-D764-D96AA9EDA4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808E2B-3CAF-D70D-759F-DE1AE2EF91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4C6716-40AC-734B-3621-05F12E19C1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943EA-69D9-7E49-97CD-A49926F617C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317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95E1D-30FB-6CD7-6A3B-18B61EA01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3C4893-8130-88A1-0F6F-6D8B8BDDE2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089033-5968-4910-184F-6B9F82A57A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827D5E-BBBC-BAAB-DC76-C667F2B600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943EA-69D9-7E49-97CD-A49926F617C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252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0766C-02E9-5A40-2268-DB9172AEC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706AF4-6A9E-F74C-0845-C45F5219C0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4AFC77-3198-AFC6-C3BC-0D013AB753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2BC360-0DC6-105D-F86A-2B4926DB19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943EA-69D9-7E49-97CD-A49926F617C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386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1FEC1-1A68-A293-4EA5-3E0A0327B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979115-A636-3E76-4E51-80B4D594C7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DA5444-04A0-5D98-30E5-09E228BB2B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4AF6F-8F1E-92FA-2FAF-F695DCF28A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943EA-69D9-7E49-97CD-A49926F617C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475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943EA-69D9-7E49-97CD-A49926F617C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778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ACC44-41DC-D8FB-DAB2-7412C7D41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5BA647-1397-B55F-9AFE-0439AC00B8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60D4C3-7103-53BF-81FD-6A1353E16C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26573-92E6-08E6-A8E0-FF4647645F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943EA-69D9-7E49-97CD-A49926F617C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453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3A4E4-86A0-F9DD-C78A-1CDBCF80A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24133E-475B-875A-68B2-4710913BC2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71F35C-BBF7-44B7-BEF5-9B77BBBCAD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59ECC-F30B-A80E-5AE3-40C1813530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943EA-69D9-7E49-97CD-A49926F617C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877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Solid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74725" y="2677626"/>
            <a:ext cx="10354360" cy="1843238"/>
          </a:xfrm>
        </p:spPr>
        <p:txBody>
          <a:bodyPr lIns="0" tIns="0" rIns="0" bIns="0" anchor="t" anchorCtr="0">
            <a:normAutofit/>
          </a:bodyPr>
          <a:lstStyle>
            <a:lvl1pPr algn="l">
              <a:defRPr sz="6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Goes </a:t>
            </a:r>
            <a:br>
              <a:rPr lang="en-US" dirty="0"/>
            </a:br>
            <a:r>
              <a:rPr lang="en-US" dirty="0"/>
              <a:t>Right Here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E1A789-3A04-9240-BCEC-3DACF2B52870}"/>
              </a:ext>
            </a:extLst>
          </p:cNvPr>
          <p:cNvCxnSpPr>
            <a:cxnSpLocks/>
          </p:cNvCxnSpPr>
          <p:nvPr userDrawn="1"/>
        </p:nvCxnSpPr>
        <p:spPr>
          <a:xfrm>
            <a:off x="974126" y="2339665"/>
            <a:ext cx="768531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ubtitle 2">
            <a:extLst>
              <a:ext uri="{FF2B5EF4-FFF2-40B4-BE49-F238E27FC236}">
                <a16:creationId xmlns:a16="http://schemas.microsoft.com/office/drawing/2014/main" id="{7055E247-542B-D541-8F36-DBA97343BC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74725" y="4709626"/>
            <a:ext cx="10354360" cy="40746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2BBC7A98-1B1E-8545-AABD-0F79723A23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4725" y="5148794"/>
            <a:ext cx="10354360" cy="46310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Month XX, 2020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A810B86-CAB7-EA43-BC2F-6E66762DC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2500" y="1774216"/>
            <a:ext cx="10376585" cy="365125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22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Insert-&gt;Header and Footer-&gt;Type Customizable Name</a:t>
            </a:r>
          </a:p>
        </p:txBody>
      </p:sp>
      <p:pic>
        <p:nvPicPr>
          <p:cNvPr id="12" name="Picture 11" descr="The University of Iowa">
            <a:extLst>
              <a:ext uri="{FF2B5EF4-FFF2-40B4-BE49-F238E27FC236}">
                <a16:creationId xmlns:a16="http://schemas.microsoft.com/office/drawing/2014/main" id="{A096FDD2-3609-3C49-9ED5-616F9E36DB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5016" y="0"/>
            <a:ext cx="2693773" cy="127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0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60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Slide - 2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AAEF4-B950-814D-A811-CD17BDDF0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500" y="389509"/>
            <a:ext cx="10287000" cy="1331865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 </a:t>
            </a:r>
            <a:br>
              <a:rPr lang="en-US" dirty="0"/>
            </a:br>
            <a:r>
              <a:rPr lang="en-US" dirty="0"/>
              <a:t>that runs to two lines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B5BDD8-8221-F040-8AE0-3F33C4E24CA0}"/>
              </a:ext>
            </a:extLst>
          </p:cNvPr>
          <p:cNvCxnSpPr>
            <a:cxnSpLocks/>
          </p:cNvCxnSpPr>
          <p:nvPr userDrawn="1"/>
        </p:nvCxnSpPr>
        <p:spPr>
          <a:xfrm>
            <a:off x="952500" y="17340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D2525-98F9-924C-B8E5-083B38E28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050741"/>
            <a:ext cx="10287000" cy="3892859"/>
          </a:xfrm>
        </p:spPr>
        <p:txBody>
          <a:bodyPr lIns="0" tIns="0" rIns="0" bIns="0"/>
          <a:lstStyle>
            <a:lvl1pPr marL="228600" indent="-228600"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Clr>
                <a:schemeClr val="tx2"/>
              </a:buClr>
              <a:buSzPct val="100000"/>
              <a:buFont typeface="Roboto" panose="02000000000000000000" pitchFamily="2" charset="0"/>
              <a:buChar char="–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95AAAF-3BA6-4445-BF32-091644479611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14" name="Picture 13" descr="The University of Iowa">
            <a:extLst>
              <a:ext uri="{FF2B5EF4-FFF2-40B4-BE49-F238E27FC236}">
                <a16:creationId xmlns:a16="http://schemas.microsoft.com/office/drawing/2014/main" id="{0AA5F87C-9826-7441-9CF2-6F364BF7D9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678EF36-A6E8-DB4E-8C3A-B3624ECEE4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View &gt;&gt; Header and Footer &gt;&gt; Add Unit Name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97963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600" userDrawn="1">
          <p15:clr>
            <a:srgbClr val="FBAE40"/>
          </p15:clr>
        </p15:guide>
        <p15:guide id="4" pos="7080" userDrawn="1">
          <p15:clr>
            <a:srgbClr val="FBAE40"/>
          </p15:clr>
        </p15:guide>
        <p15:guide id="8" orient="horz" pos="374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2D2F673-8F81-4982-AA66-35312BF38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1686758"/>
            <a:ext cx="4800224" cy="754602"/>
          </a:xfrm>
        </p:spPr>
        <p:txBody>
          <a:bodyPr lIns="0" tIns="0" rIns="0" bIns="0" anchor="b" anchorCtr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52501" y="2674398"/>
            <a:ext cx="4800219" cy="327925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07502CC-5B90-4BCF-B63B-36D026C9AE9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33724" y="1676706"/>
            <a:ext cx="4800224" cy="754602"/>
          </a:xfrm>
        </p:spPr>
        <p:txBody>
          <a:bodyPr lIns="0" tIns="0" rIns="0" bIns="0" anchor="b" anchorCtr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169EF16-BA54-4279-A087-A65E4F26675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433725" y="2664346"/>
            <a:ext cx="4800224" cy="327925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F932C4-F1C3-47F2-84B8-FEC885C1843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686758"/>
            <a:ext cx="0" cy="425684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C8B99253-B000-1442-A7D2-EB536C15CBCB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18" name="Picture 17" descr="The University of Iowa">
            <a:extLst>
              <a:ext uri="{FF2B5EF4-FFF2-40B4-BE49-F238E27FC236}">
                <a16:creationId xmlns:a16="http://schemas.microsoft.com/office/drawing/2014/main" id="{A96F9427-B9C2-6F44-ADD6-28635EDF4B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5D918E3-A228-4F47-B892-288E22CD6C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View &gt;&gt; Header and Footer &gt;&gt; Add Unit Name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99422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4" userDrawn="1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 userDrawn="1">
          <p15:clr>
            <a:srgbClr val="FBAE40"/>
          </p15:clr>
        </p15:guide>
        <p15:guide id="6" orient="horz" pos="697" userDrawn="1">
          <p15:clr>
            <a:srgbClr val="FBAE40"/>
          </p15:clr>
        </p15:guide>
        <p15:guide id="7" orient="horz" pos="240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B103BAF8-AE0C-4C2A-AFFE-5EFC74007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1686758"/>
            <a:ext cx="3166740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52501" y="2674398"/>
            <a:ext cx="3166740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0A296A-0A06-4FFB-B935-517187294F6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616385" y="1686756"/>
            <a:ext cx="2973372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DA600F9-1950-41BD-ACB3-21F2B5AE949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16386" y="2674396"/>
            <a:ext cx="2973372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4DB30FF-E82C-424F-A06C-EFC3CFC45E3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063514" y="1686756"/>
            <a:ext cx="3166740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6DC4408-89C4-4D74-957E-B2A4D59F76A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063515" y="2674396"/>
            <a:ext cx="3166740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A77083-F133-420F-93AD-77761878E852}"/>
              </a:ext>
            </a:extLst>
          </p:cNvPr>
          <p:cNvCxnSpPr/>
          <p:nvPr userDrawn="1"/>
        </p:nvCxnSpPr>
        <p:spPr>
          <a:xfrm>
            <a:off x="7806430" y="1679383"/>
            <a:ext cx="0" cy="426421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36E4CD-9037-4D69-A3E3-6380D9131A19}"/>
              </a:ext>
            </a:extLst>
          </p:cNvPr>
          <p:cNvCxnSpPr/>
          <p:nvPr userDrawn="1"/>
        </p:nvCxnSpPr>
        <p:spPr>
          <a:xfrm>
            <a:off x="4376691" y="1679383"/>
            <a:ext cx="0" cy="426421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2944143A-0CC6-6041-BD38-4C994DA8E0B2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23" name="Picture 22" descr="The University of Iowa">
            <a:extLst>
              <a:ext uri="{FF2B5EF4-FFF2-40B4-BE49-F238E27FC236}">
                <a16:creationId xmlns:a16="http://schemas.microsoft.com/office/drawing/2014/main" id="{529638AC-0ED3-DE46-BC83-28B1D845EE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642FB62D-41EB-7A41-B0D2-60C8BB6A31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View &gt;&gt; Header and Footer &gt;&gt; Add Unit Name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517747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98" userDrawn="1">
          <p15:clr>
            <a:srgbClr val="FBAE40"/>
          </p15:clr>
        </p15:guide>
        <p15:guide id="3" pos="7080" userDrawn="1">
          <p15:clr>
            <a:srgbClr val="FBAE40"/>
          </p15:clr>
        </p15:guide>
        <p15:guide id="4" pos="3840" userDrawn="1">
          <p15:clr>
            <a:srgbClr val="FBAE40"/>
          </p15:clr>
        </p15:guide>
        <p15:guide id="5" orient="horz" pos="1054" userDrawn="1">
          <p15:clr>
            <a:srgbClr val="FBAE40"/>
          </p15:clr>
        </p15:guide>
        <p15:guide id="7" orient="horz" pos="3744" userDrawn="1">
          <p15:clr>
            <a:srgbClr val="FBAE40"/>
          </p15:clr>
        </p15:guide>
        <p15:guide id="8" orient="horz" pos="697" userDrawn="1">
          <p15:clr>
            <a:srgbClr val="FBAE40"/>
          </p15:clr>
        </p15:guide>
        <p15:guide id="9" orient="horz" pos="240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D42FEC1B-FCF8-4508-B227-27323879A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1686758"/>
            <a:ext cx="2358867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52501" y="2674398"/>
            <a:ext cx="2358867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36E4CD-9037-4D69-A3E3-6380D9131A19}"/>
              </a:ext>
            </a:extLst>
          </p:cNvPr>
          <p:cNvCxnSpPr/>
          <p:nvPr userDrawn="1"/>
        </p:nvCxnSpPr>
        <p:spPr>
          <a:xfrm>
            <a:off x="3524250" y="1686757"/>
            <a:ext cx="0" cy="425684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0A296A-0A06-4FFB-B935-517187294F6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737133" y="1686756"/>
            <a:ext cx="2148760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DA600F9-1950-41BD-ACB3-21F2B5AE949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737134" y="2674396"/>
            <a:ext cx="2148760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F932C4-F1C3-47F2-84B8-FEC885C1843C}"/>
              </a:ext>
            </a:extLst>
          </p:cNvPr>
          <p:cNvCxnSpPr/>
          <p:nvPr userDrawn="1"/>
        </p:nvCxnSpPr>
        <p:spPr>
          <a:xfrm>
            <a:off x="6096000" y="1686758"/>
            <a:ext cx="0" cy="4293629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4DB30FF-E82C-424F-A06C-EFC3CFC45E3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06107" y="1686756"/>
            <a:ext cx="2148760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6DC4408-89C4-4D74-957E-B2A4D59F76A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06108" y="2674396"/>
            <a:ext cx="2148760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A77083-F133-420F-93AD-77761878E852}"/>
              </a:ext>
            </a:extLst>
          </p:cNvPr>
          <p:cNvCxnSpPr/>
          <p:nvPr userDrawn="1"/>
        </p:nvCxnSpPr>
        <p:spPr>
          <a:xfrm>
            <a:off x="8674100" y="1686757"/>
            <a:ext cx="0" cy="425684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07502CC-5B90-4BCF-B63B-36D026C9AE9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875080" y="1676706"/>
            <a:ext cx="2358867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169EF16-BA54-4279-A087-A65E4F26675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875081" y="2664346"/>
            <a:ext cx="2358867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DF11BA-BD6E-E14D-A115-587308DBF4A7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26" name="Picture 25" descr="The University of Iowa">
            <a:extLst>
              <a:ext uri="{FF2B5EF4-FFF2-40B4-BE49-F238E27FC236}">
                <a16:creationId xmlns:a16="http://schemas.microsoft.com/office/drawing/2014/main" id="{178B6A3E-B578-0F40-9695-2E975D126F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9253C989-F49D-8D4D-BFD5-ECCB6E59B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View &gt;&gt; Header and Footer &gt;&gt; Add Unit Name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772614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 userDrawn="1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 userDrawn="1">
          <p15:clr>
            <a:srgbClr val="FBAE40"/>
          </p15:clr>
        </p15:guide>
        <p15:guide id="6" orient="horz" pos="3744" userDrawn="1">
          <p15:clr>
            <a:srgbClr val="FBAE40"/>
          </p15:clr>
        </p15:guide>
        <p15:guide id="7" orient="horz" pos="697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>
            <a:extLst>
              <a:ext uri="{FF2B5EF4-FFF2-40B4-BE49-F238E27FC236}">
                <a16:creationId xmlns:a16="http://schemas.microsoft.com/office/drawing/2014/main" id="{8F3E476F-E407-4406-BB4F-38E545331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1" y="1686758"/>
            <a:ext cx="1835088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 userDrawn="1">
            <p:ph idx="10" hasCustomPrompt="1"/>
          </p:nvPr>
        </p:nvSpPr>
        <p:spPr>
          <a:xfrm>
            <a:off x="952502" y="2850484"/>
            <a:ext cx="1835088" cy="309311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36E4CD-9037-4D69-A3E3-6380D9131A19}"/>
              </a:ext>
            </a:extLst>
          </p:cNvPr>
          <p:cNvCxnSpPr>
            <a:cxnSpLocks/>
          </p:cNvCxnSpPr>
          <p:nvPr userDrawn="1"/>
        </p:nvCxnSpPr>
        <p:spPr>
          <a:xfrm>
            <a:off x="3011869" y="1686759"/>
            <a:ext cx="0" cy="425684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ACA73044-ABA5-4A68-81D4-75723F104CF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229003" y="1686758"/>
            <a:ext cx="1624302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D69FEDBA-37CD-4D7E-A729-6821E598E67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229004" y="2850484"/>
            <a:ext cx="1617953" cy="309311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F932C4-F1C3-47F2-84B8-FEC885C1843C}"/>
              </a:ext>
            </a:extLst>
          </p:cNvPr>
          <p:cNvCxnSpPr>
            <a:cxnSpLocks/>
          </p:cNvCxnSpPr>
          <p:nvPr userDrawn="1"/>
        </p:nvCxnSpPr>
        <p:spPr>
          <a:xfrm>
            <a:off x="5066192" y="1686759"/>
            <a:ext cx="0" cy="425684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96DFA0C-E450-4893-8C79-6243F569798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281223" y="1686758"/>
            <a:ext cx="1617953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E9D9C274-DDDD-4725-8A7B-113147DD783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281224" y="2850484"/>
            <a:ext cx="1617953" cy="309311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A77083-F133-420F-93AD-77761878E852}"/>
              </a:ext>
            </a:extLst>
          </p:cNvPr>
          <p:cNvCxnSpPr>
            <a:cxnSpLocks/>
          </p:cNvCxnSpPr>
          <p:nvPr userDrawn="1"/>
        </p:nvCxnSpPr>
        <p:spPr>
          <a:xfrm>
            <a:off x="7131909" y="1686759"/>
            <a:ext cx="0" cy="425684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F93742B6-D009-4AB4-BBDC-24522E901BB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349043" y="1686758"/>
            <a:ext cx="1617953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90357619-5F6A-4C63-90C3-32B37CE73C9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349044" y="2850484"/>
            <a:ext cx="1617953" cy="309311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5F5ADDF-F780-4384-87F4-30070C81BB29}"/>
              </a:ext>
            </a:extLst>
          </p:cNvPr>
          <p:cNvCxnSpPr>
            <a:cxnSpLocks/>
          </p:cNvCxnSpPr>
          <p:nvPr userDrawn="1"/>
        </p:nvCxnSpPr>
        <p:spPr>
          <a:xfrm>
            <a:off x="9184131" y="1686759"/>
            <a:ext cx="0" cy="425684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035F8812-D495-478D-828C-D8CF0753EEB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401266" y="1686758"/>
            <a:ext cx="1835087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338FA747-D085-4909-A6FE-575A5C652420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401267" y="2850484"/>
            <a:ext cx="1838233" cy="309311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A4AB6F8-D05F-8E40-A637-083D1274FB35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38" name="Picture 37" descr="The University of Iowa">
            <a:extLst>
              <a:ext uri="{FF2B5EF4-FFF2-40B4-BE49-F238E27FC236}">
                <a16:creationId xmlns:a16="http://schemas.microsoft.com/office/drawing/2014/main" id="{03F28A08-B979-7F4D-A857-AE155CAB0E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48092FCE-E544-874D-A440-7B68904C34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View &gt;&gt; Header and Footer &gt;&gt; Add Unit Name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39371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 userDrawn="1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 userDrawn="1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1 Gri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F83F529D-C880-45A0-81D8-FD2CC04E0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1686758"/>
            <a:ext cx="10288587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 userDrawn="1">
            <p:ph idx="10" hasCustomPrompt="1"/>
          </p:nvPr>
        </p:nvSpPr>
        <p:spPr>
          <a:xfrm>
            <a:off x="952502" y="2120010"/>
            <a:ext cx="10288586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CD7C05-8E7C-4679-B83F-CDDB1BDA2031}"/>
              </a:ext>
            </a:extLst>
          </p:cNvPr>
          <p:cNvCxnSpPr/>
          <p:nvPr userDrawn="1"/>
        </p:nvCxnSpPr>
        <p:spPr>
          <a:xfrm>
            <a:off x="949325" y="3098307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6BC08D86-557A-4EB7-B2A4-0782689B99D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952502" y="3291760"/>
            <a:ext cx="10288587" cy="328016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123E50C5-092D-4191-9A0B-F3C51561D56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952504" y="3725012"/>
            <a:ext cx="10288586" cy="644563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C85CAC7-8545-4ED7-8312-FBC92F7F9DA5}"/>
              </a:ext>
            </a:extLst>
          </p:cNvPr>
          <p:cNvCxnSpPr/>
          <p:nvPr userDrawn="1"/>
        </p:nvCxnSpPr>
        <p:spPr>
          <a:xfrm>
            <a:off x="950912" y="4520213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3E524A13-F71C-45F7-92E6-985C4CB9E33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52504" y="4753992"/>
            <a:ext cx="10288587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CA7FF6D-951D-4682-9C40-A6BB36ABEA8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52506" y="5187244"/>
            <a:ext cx="10288586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E76717-4761-EC4B-BDB1-C130638E59C3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20" name="Picture 19" descr="The University of Iowa">
            <a:extLst>
              <a:ext uri="{FF2B5EF4-FFF2-40B4-BE49-F238E27FC236}">
                <a16:creationId xmlns:a16="http://schemas.microsoft.com/office/drawing/2014/main" id="{40242CE7-09BD-8143-AE27-4BF193790A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F415A2A-5C4A-BE45-8CAF-820EC97BED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View &gt;&gt; Header and Footer &gt;&gt; Add Unit Name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840878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 userDrawn="1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 userDrawn="1">
          <p15:clr>
            <a:srgbClr val="FBAE40"/>
          </p15:clr>
        </p15:guide>
        <p15:guide id="8" orient="horz" pos="240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2 Gri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>
            <a:extLst>
              <a:ext uri="{FF2B5EF4-FFF2-40B4-BE49-F238E27FC236}">
                <a16:creationId xmlns:a16="http://schemas.microsoft.com/office/drawing/2014/main" id="{3A9A771B-4FFF-4EBF-A07A-0D6292AC2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1" y="1686758"/>
            <a:ext cx="4755838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 userDrawn="1">
            <p:ph idx="10" hasCustomPrompt="1"/>
          </p:nvPr>
        </p:nvSpPr>
        <p:spPr>
          <a:xfrm>
            <a:off x="952502" y="2120010"/>
            <a:ext cx="4755838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CD7C05-8E7C-4679-B83F-CDDB1BDA2031}"/>
              </a:ext>
            </a:extLst>
          </p:cNvPr>
          <p:cNvCxnSpPr/>
          <p:nvPr userDrawn="1"/>
        </p:nvCxnSpPr>
        <p:spPr>
          <a:xfrm>
            <a:off x="949325" y="3098307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6BC08D86-557A-4EB7-B2A4-0782689B99D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952503" y="3291760"/>
            <a:ext cx="4755838" cy="328016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123E50C5-092D-4191-9A0B-F3C51561D56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952504" y="3725012"/>
            <a:ext cx="4755838" cy="644563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C85CAC7-8545-4ED7-8312-FBC92F7F9DA5}"/>
              </a:ext>
            </a:extLst>
          </p:cNvPr>
          <p:cNvCxnSpPr/>
          <p:nvPr userDrawn="1"/>
        </p:nvCxnSpPr>
        <p:spPr>
          <a:xfrm>
            <a:off x="950912" y="4520213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3E524A13-F71C-45F7-92E6-985C4CB9E33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52505" y="4753992"/>
            <a:ext cx="4755838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CA7FF6D-951D-4682-9C40-A6BB36ABEA8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52506" y="5187244"/>
            <a:ext cx="4755838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A23041F-D604-4688-B75A-90D37AFDDB0E}"/>
              </a:ext>
            </a:extLst>
          </p:cNvPr>
          <p:cNvCxnSpPr/>
          <p:nvPr userDrawn="1"/>
        </p:nvCxnSpPr>
        <p:spPr>
          <a:xfrm>
            <a:off x="6096000" y="1686758"/>
            <a:ext cx="0" cy="4293629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7B91F83-8428-4E5A-9C88-17829B687B7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83696" y="1688512"/>
            <a:ext cx="4755838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ADB1D581-6D4C-4716-AE96-DBB4F953B95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483697" y="2121764"/>
            <a:ext cx="4755838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79BA4B0-A083-4A1F-9D3B-A041B59E7C22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483698" y="3293514"/>
            <a:ext cx="4755838" cy="328016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FDD4A4D-E1FC-4E83-A8AA-A324B6B0E441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483699" y="3726766"/>
            <a:ext cx="4755838" cy="644563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DE8E7D5C-ACCB-47E6-A3F5-6F3F51A0F37F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483700" y="4755746"/>
            <a:ext cx="4755838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659D9DC4-BB53-4441-9B74-84922B369948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483701" y="5188998"/>
            <a:ext cx="4755838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774845D-2BF0-2740-9880-8D2B0EBB22B7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39" name="Picture 38" descr="The University of Iowa">
            <a:extLst>
              <a:ext uri="{FF2B5EF4-FFF2-40B4-BE49-F238E27FC236}">
                <a16:creationId xmlns:a16="http://schemas.microsoft.com/office/drawing/2014/main" id="{0BB6734F-670C-234F-9B83-4953BF83CF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7695749F-B8A1-694A-8E96-E3DE4B0E92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View &gt;&gt; Header and Footer &gt;&gt; Add Unit Name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435829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 userDrawn="1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 userDrawn="1">
          <p15:clr>
            <a:srgbClr val="FBAE40"/>
          </p15:clr>
        </p15:guide>
        <p15:guide id="8" orient="horz" pos="240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2 Gri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>
            <a:extLst>
              <a:ext uri="{FF2B5EF4-FFF2-40B4-BE49-F238E27FC236}">
                <a16:creationId xmlns:a16="http://schemas.microsoft.com/office/drawing/2014/main" id="{31EE2C71-E6FD-4A5F-BC00-7290049C4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1686758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 userDrawn="1">
            <p:ph idx="10" hasCustomPrompt="1"/>
          </p:nvPr>
        </p:nvSpPr>
        <p:spPr>
          <a:xfrm>
            <a:off x="952502" y="2120010"/>
            <a:ext cx="4772003" cy="41714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CD7C05-8E7C-4679-B83F-CDDB1BDA2031}"/>
              </a:ext>
            </a:extLst>
          </p:cNvPr>
          <p:cNvCxnSpPr/>
          <p:nvPr userDrawn="1"/>
        </p:nvCxnSpPr>
        <p:spPr>
          <a:xfrm>
            <a:off x="949325" y="2760956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FC9698A-599E-4227-BA19-18EFBBF3E0D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954094" y="2904080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4B470A9-B821-4D01-8FB4-31DF303421A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954096" y="3337333"/>
            <a:ext cx="4772003" cy="30491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C85CAC7-8545-4ED7-8312-FBC92F7F9DA5}"/>
              </a:ext>
            </a:extLst>
          </p:cNvPr>
          <p:cNvCxnSpPr/>
          <p:nvPr userDrawn="1"/>
        </p:nvCxnSpPr>
        <p:spPr>
          <a:xfrm>
            <a:off x="950912" y="3792244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C507C81-6817-4069-BC84-0CE4705AE16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54098" y="3970621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4103820-8C7A-497C-BCBA-2CFEB4549C8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954100" y="4403874"/>
            <a:ext cx="4772003" cy="3109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F1CE437-6AD8-4170-8DC8-66894266CE06}"/>
              </a:ext>
            </a:extLst>
          </p:cNvPr>
          <p:cNvCxnSpPr/>
          <p:nvPr userDrawn="1"/>
        </p:nvCxnSpPr>
        <p:spPr>
          <a:xfrm>
            <a:off x="952506" y="4885677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C02F409-DCF5-4241-BB5E-6E37CC8D351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54096" y="5089029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AC426E8-7005-475F-BC32-B5F0BA7A8A4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54098" y="5522281"/>
            <a:ext cx="4772003" cy="41714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222804C-AFDD-4E8C-BFDC-31326A2127FA}"/>
              </a:ext>
            </a:extLst>
          </p:cNvPr>
          <p:cNvCxnSpPr/>
          <p:nvPr userDrawn="1"/>
        </p:nvCxnSpPr>
        <p:spPr>
          <a:xfrm>
            <a:off x="6096000" y="1686758"/>
            <a:ext cx="0" cy="4293629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66342B0E-1F8B-4D4C-ABA7-E43BC2B3F4AE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467495" y="1688232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CF3285B-83DB-4917-9F24-EC0C964DE403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467497" y="2121484"/>
            <a:ext cx="4772003" cy="41714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8C88D8B1-0044-4EC5-B4CD-DB1095F378A4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469089" y="2905554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F6100E2-DAE8-4111-AF37-8909AA389FC1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469091" y="3338807"/>
            <a:ext cx="4772003" cy="30491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C0B1E9EC-56B4-4514-B189-24BD47F549F3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469093" y="3972095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F685484E-408B-4771-9259-BAAC2A6E6017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469095" y="4405348"/>
            <a:ext cx="4772003" cy="3109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EE05AF1-1486-45F2-B87D-2AE555B8D1CB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469091" y="5090503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52C4B0E5-3C7E-4BC2-AA92-4156C26C91FF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6469093" y="5523755"/>
            <a:ext cx="4772003" cy="41714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5480C56-313A-5C4D-A02B-5C10621A5061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39" name="Picture 38" descr="The University of Iowa">
            <a:extLst>
              <a:ext uri="{FF2B5EF4-FFF2-40B4-BE49-F238E27FC236}">
                <a16:creationId xmlns:a16="http://schemas.microsoft.com/office/drawing/2014/main" id="{58CA1799-4AEA-D247-8458-F8440E4030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FFD2AE71-6126-9A49-BF5D-6026774165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View &gt;&gt; Header and Footer &gt;&gt; Add Unit Name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868536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 userDrawn="1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 userDrawn="1">
          <p15:clr>
            <a:srgbClr val="FBAE40"/>
          </p15:clr>
        </p15:guide>
        <p15:guide id="8" orient="horz" pos="240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2 Gri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F947D672-DDE7-4F36-B79C-4245C5D11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1686758"/>
            <a:ext cx="4800224" cy="37403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52501" y="2238480"/>
            <a:ext cx="4800219" cy="12005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FB9F7B-CC85-4936-BE2A-DF6B8BF46018}"/>
              </a:ext>
            </a:extLst>
          </p:cNvPr>
          <p:cNvCxnSpPr/>
          <p:nvPr userDrawn="1"/>
        </p:nvCxnSpPr>
        <p:spPr>
          <a:xfrm>
            <a:off x="949325" y="3790765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DFA8ABE-0B6C-4930-94A9-A2BB4166E51F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58052" y="4209907"/>
            <a:ext cx="4800224" cy="37403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7E91DB8-4856-4AED-8362-60627F681EE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58053" y="4761629"/>
            <a:ext cx="4800219" cy="118197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F932C4-F1C3-47F2-84B8-FEC885C1843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679384"/>
            <a:ext cx="0" cy="427276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07502CC-5B90-4BCF-B63B-36D026C9AE9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33724" y="1676706"/>
            <a:ext cx="4800224" cy="37403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169EF16-BA54-4279-A087-A65E4F26675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433725" y="2228428"/>
            <a:ext cx="4800224" cy="12005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6BD4A33-C7CC-4380-A2BB-ECC6C2FB722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439276" y="4199855"/>
            <a:ext cx="4800224" cy="37403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4CD0BB64-6643-42CE-AFE7-372305F2123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439277" y="4751577"/>
            <a:ext cx="4800224" cy="12005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8D606F0-071A-A842-B316-9BEBD143AC36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28" name="Picture 27" descr="The University of Iowa">
            <a:extLst>
              <a:ext uri="{FF2B5EF4-FFF2-40B4-BE49-F238E27FC236}">
                <a16:creationId xmlns:a16="http://schemas.microsoft.com/office/drawing/2014/main" id="{9AAD4B2F-0082-B749-BE09-2EC20A6C43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BD920E71-4E45-E74F-B01A-DC16C3B807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View &gt;&gt; Header and Footer &gt;&gt; Add Unit Name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748418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 userDrawn="1">
          <p15:clr>
            <a:srgbClr val="FBAE40"/>
          </p15:clr>
        </p15:guide>
        <p15:guide id="6" orient="horz" pos="2400" userDrawn="1">
          <p15:clr>
            <a:srgbClr val="FBAE40"/>
          </p15:clr>
        </p15:guide>
        <p15:guide id="7" orient="horz" pos="697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Stat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7C3D46F0-0006-469D-9C96-A2B5BF708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9080" y="2597398"/>
            <a:ext cx="1742242" cy="787298"/>
          </a:xfrm>
        </p:spPr>
        <p:txBody>
          <a:bodyPr lIns="0" tIns="0" rIns="0" bIns="0">
            <a:noAutofit/>
          </a:bodyPr>
          <a:lstStyle>
            <a:lvl1pPr marL="0" indent="0" algn="l">
              <a:buSzPct val="95000"/>
              <a:buFont typeface="Arial" panose="020B0604020202020204" pitchFamily="34" charset="0"/>
              <a:buNone/>
              <a:defRPr sz="55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Stat</a:t>
            </a:r>
          </a:p>
        </p:txBody>
      </p:sp>
      <p:sp>
        <p:nvSpPr>
          <p:cNvPr id="52" name="Picture Placeholder 50">
            <a:extLst>
              <a:ext uri="{FF2B5EF4-FFF2-40B4-BE49-F238E27FC236}">
                <a16:creationId xmlns:a16="http://schemas.microsoft.com/office/drawing/2014/main" id="{8D984633-F962-1848-A009-619CB821163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37173" y="2243035"/>
            <a:ext cx="1071841" cy="10953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DE3AB4-3020-8D45-86B7-592F12CB716B}"/>
              </a:ext>
            </a:extLst>
          </p:cNvPr>
          <p:cNvCxnSpPr>
            <a:cxnSpLocks/>
          </p:cNvCxnSpPr>
          <p:nvPr userDrawn="1"/>
        </p:nvCxnSpPr>
        <p:spPr>
          <a:xfrm>
            <a:off x="896513" y="3573316"/>
            <a:ext cx="321250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C4E94AD-16D9-BE4C-8C57-CFA6654E1BD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39080" y="3819675"/>
            <a:ext cx="3169934" cy="1061801"/>
          </a:xfrm>
        </p:spPr>
        <p:txBody>
          <a:bodyPr lIns="0" tIns="0" rIns="0" bIns="0">
            <a:normAutofit/>
          </a:bodyPr>
          <a:lstStyle>
            <a:lvl1pPr marL="0" indent="0" algn="l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1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64293C0-60B2-3341-9C38-86DF7ACA51DC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582471" y="2597398"/>
            <a:ext cx="1742242" cy="787298"/>
          </a:xfrm>
        </p:spPr>
        <p:txBody>
          <a:bodyPr lIns="0" tIns="0" rIns="0" bIns="0">
            <a:noAutofit/>
          </a:bodyPr>
          <a:lstStyle>
            <a:lvl1pPr marL="0" indent="0" algn="l">
              <a:buSzPct val="95000"/>
              <a:buFont typeface="Arial" panose="020B0604020202020204" pitchFamily="34" charset="0"/>
              <a:buNone/>
              <a:defRPr sz="55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Stat</a:t>
            </a:r>
          </a:p>
        </p:txBody>
      </p:sp>
      <p:sp>
        <p:nvSpPr>
          <p:cNvPr id="25" name="Picture Placeholder 50">
            <a:extLst>
              <a:ext uri="{FF2B5EF4-FFF2-40B4-BE49-F238E27FC236}">
                <a16:creationId xmlns:a16="http://schemas.microsoft.com/office/drawing/2014/main" id="{3ED87A8B-0573-474F-94C0-2F7E344853F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680564" y="2243035"/>
            <a:ext cx="1071841" cy="10953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99B91B-7CDD-284B-99CF-8408146B2C0D}"/>
              </a:ext>
            </a:extLst>
          </p:cNvPr>
          <p:cNvCxnSpPr>
            <a:cxnSpLocks/>
          </p:cNvCxnSpPr>
          <p:nvPr userDrawn="1"/>
        </p:nvCxnSpPr>
        <p:spPr>
          <a:xfrm>
            <a:off x="4539904" y="3573316"/>
            <a:ext cx="321250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BB67D17-F456-FC43-9C41-9344D6EEB07B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4582471" y="3819675"/>
            <a:ext cx="3169934" cy="1061801"/>
          </a:xfrm>
        </p:spPr>
        <p:txBody>
          <a:bodyPr lIns="0" tIns="0" rIns="0" bIns="0">
            <a:normAutofit/>
          </a:bodyPr>
          <a:lstStyle>
            <a:lvl1pPr marL="0" indent="0" algn="l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1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60F6E28A-AB38-A64F-9481-C9F0437BFEA5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8225863" y="2597398"/>
            <a:ext cx="1742242" cy="787298"/>
          </a:xfrm>
        </p:spPr>
        <p:txBody>
          <a:bodyPr lIns="0" tIns="0" rIns="0" bIns="0">
            <a:noAutofit/>
          </a:bodyPr>
          <a:lstStyle>
            <a:lvl1pPr marL="0" indent="0" algn="l">
              <a:buSzPct val="95000"/>
              <a:buFont typeface="Arial" panose="020B0604020202020204" pitchFamily="34" charset="0"/>
              <a:buNone/>
              <a:defRPr sz="55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Stat</a:t>
            </a:r>
          </a:p>
        </p:txBody>
      </p:sp>
      <p:sp>
        <p:nvSpPr>
          <p:cNvPr id="29" name="Picture Placeholder 50">
            <a:extLst>
              <a:ext uri="{FF2B5EF4-FFF2-40B4-BE49-F238E27FC236}">
                <a16:creationId xmlns:a16="http://schemas.microsoft.com/office/drawing/2014/main" id="{106DB928-4AE1-4E4B-9A4C-6062FC24770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323956" y="2243035"/>
            <a:ext cx="1071841" cy="10953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9F7D2B0-E449-FD45-9789-FC204088E97C}"/>
              </a:ext>
            </a:extLst>
          </p:cNvPr>
          <p:cNvCxnSpPr>
            <a:cxnSpLocks/>
          </p:cNvCxnSpPr>
          <p:nvPr userDrawn="1"/>
        </p:nvCxnSpPr>
        <p:spPr>
          <a:xfrm>
            <a:off x="8183296" y="3573316"/>
            <a:ext cx="321250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86FE37F4-1DCF-2D40-845F-6C10AC016C29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8225863" y="3819675"/>
            <a:ext cx="3169934" cy="1061801"/>
          </a:xfrm>
        </p:spPr>
        <p:txBody>
          <a:bodyPr lIns="0" tIns="0" rIns="0" bIns="0">
            <a:normAutofit/>
          </a:bodyPr>
          <a:lstStyle>
            <a:lvl1pPr marL="0" indent="0" algn="l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F1B24E-B6B2-2D4F-8CE9-C10E33FBF4C2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22" name="Picture 21" descr="The University of Iowa">
            <a:extLst>
              <a:ext uri="{FF2B5EF4-FFF2-40B4-BE49-F238E27FC236}">
                <a16:creationId xmlns:a16="http://schemas.microsoft.com/office/drawing/2014/main" id="{9C14D290-718E-D94D-BEC3-A2B3F3F54C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5387E550-EB5F-3F4A-9BFA-44D25611C9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b="0" dirty="0"/>
              <a:t>View</a:t>
            </a:r>
            <a:r>
              <a:rPr lang="en-US" dirty="0"/>
              <a:t> &gt;&gt; Header and Footer &gt;&gt; Add Unit Name</a:t>
            </a:r>
          </a:p>
        </p:txBody>
      </p:sp>
    </p:spTree>
    <p:extLst>
      <p:ext uri="{BB962C8B-B14F-4D97-AF65-F5344CB8AC3E}">
        <p14:creationId xmlns:p14="http://schemas.microsoft.com/office/powerpoint/2010/main" val="1710712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 userDrawn="1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 userDrawn="1">
          <p15:clr>
            <a:srgbClr val="FBAE40"/>
          </p15:clr>
        </p15:guide>
        <p15:guide id="6" orient="horz" pos="3744" userDrawn="1">
          <p15:clr>
            <a:srgbClr val="FBAE40"/>
          </p15:clr>
        </p15:guide>
        <p15:guide id="7" orient="horz" pos="697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Solid 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74725" y="2677626"/>
            <a:ext cx="9144000" cy="1843238"/>
          </a:xfrm>
        </p:spPr>
        <p:txBody>
          <a:bodyPr lIns="0" tIns="0" rIns="0" bIns="0" anchor="t" anchorCtr="0">
            <a:normAutofit/>
          </a:bodyPr>
          <a:lstStyle>
            <a:lvl1pPr algn="l">
              <a:defRPr sz="60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Goes Right Here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E1A789-3A04-9240-BCEC-3DACF2B52870}"/>
              </a:ext>
            </a:extLst>
          </p:cNvPr>
          <p:cNvCxnSpPr>
            <a:cxnSpLocks/>
          </p:cNvCxnSpPr>
          <p:nvPr userDrawn="1"/>
        </p:nvCxnSpPr>
        <p:spPr>
          <a:xfrm>
            <a:off x="974126" y="2339665"/>
            <a:ext cx="768531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ubtitle 2">
            <a:extLst>
              <a:ext uri="{FF2B5EF4-FFF2-40B4-BE49-F238E27FC236}">
                <a16:creationId xmlns:a16="http://schemas.microsoft.com/office/drawing/2014/main" id="{7055E247-542B-D541-8F36-DBA97343BC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74725" y="4709626"/>
            <a:ext cx="9144000" cy="40746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2BBC7A98-1B1E-8545-AABD-0F79723A23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4725" y="5087150"/>
            <a:ext cx="9144000" cy="46310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Month XX, 2020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A810B86-CAB7-EA43-BC2F-6E66762DC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2500" y="1774216"/>
            <a:ext cx="9166225" cy="365125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2200" b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Insert-&gt;Header and Footer-&gt;Type Customizable 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685527-7A8C-3647-9D96-6D076FA7A7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628383" y="0"/>
            <a:ext cx="2687038" cy="127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89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Ic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7C3D46F0-0006-469D-9C96-A2B5BF708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7A2738-1D29-40DE-AACF-F60CD708E892}"/>
              </a:ext>
            </a:extLst>
          </p:cNvPr>
          <p:cNvCxnSpPr/>
          <p:nvPr userDrawn="1"/>
        </p:nvCxnSpPr>
        <p:spPr>
          <a:xfrm>
            <a:off x="2535870" y="2921860"/>
            <a:ext cx="711101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D1ADFA24-184F-46B9-B1D0-3FBB044F3673}"/>
              </a:ext>
            </a:extLst>
          </p:cNvPr>
          <p:cNvSpPr/>
          <p:nvPr userDrawn="1"/>
        </p:nvSpPr>
        <p:spPr>
          <a:xfrm>
            <a:off x="1664749" y="2050739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DC306F30-B3C1-E74C-B18C-7075DB0761D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953910" y="2337468"/>
            <a:ext cx="1182412" cy="1222625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4078664"/>
            <a:ext cx="3166740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FF9D861-0550-4AC8-BB96-094DAF60B7F4}"/>
              </a:ext>
            </a:extLst>
          </p:cNvPr>
          <p:cNvSpPr/>
          <p:nvPr userDrawn="1"/>
        </p:nvSpPr>
        <p:spPr>
          <a:xfrm>
            <a:off x="5231950" y="2050741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4382C3D7-6E45-864C-A5B5-39762336A48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500171" y="2310547"/>
            <a:ext cx="1182412" cy="1222625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0A296A-0A06-4FFB-B935-517187294F6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616385" y="4078664"/>
            <a:ext cx="2973372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101DA23-83F7-4662-BC02-2666717C53B4}"/>
              </a:ext>
            </a:extLst>
          </p:cNvPr>
          <p:cNvSpPr/>
          <p:nvPr userDrawn="1"/>
        </p:nvSpPr>
        <p:spPr>
          <a:xfrm>
            <a:off x="8775763" y="2050741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6E1CEA20-24A4-8C45-B5A6-CE111F714FE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46432" y="2299135"/>
            <a:ext cx="1182412" cy="1222625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4DB30FF-E82C-424F-A06C-EFC3CFC45E3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063514" y="4078663"/>
            <a:ext cx="3166740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F1B24E-B6B2-2D4F-8CE9-C10E33FBF4C2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22" name="Picture 21" descr="The University of Iowa">
            <a:extLst>
              <a:ext uri="{FF2B5EF4-FFF2-40B4-BE49-F238E27FC236}">
                <a16:creationId xmlns:a16="http://schemas.microsoft.com/office/drawing/2014/main" id="{9C14D290-718E-D94D-BEC3-A2B3F3F54C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5387E550-EB5F-3F4A-9BFA-44D25611C9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View &gt;&gt; Header and Footer &gt;&gt; Add Unit Name</a:t>
            </a:r>
          </a:p>
        </p:txBody>
      </p:sp>
    </p:spTree>
    <p:extLst>
      <p:ext uri="{BB962C8B-B14F-4D97-AF65-F5344CB8AC3E}">
        <p14:creationId xmlns:p14="http://schemas.microsoft.com/office/powerpoint/2010/main" val="733951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 userDrawn="1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 userDrawn="1">
          <p15:clr>
            <a:srgbClr val="FBAE40"/>
          </p15:clr>
        </p15:guide>
        <p15:guide id="6" orient="horz" pos="3744" userDrawn="1">
          <p15:clr>
            <a:srgbClr val="FBAE40"/>
          </p15:clr>
        </p15:guide>
        <p15:guide id="7" orient="horz" pos="697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Ic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1B9DD2E6-4011-470E-85A1-9331B2E25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D6361F7-376B-4B6B-90CB-982F8C88D3AB}"/>
              </a:ext>
            </a:extLst>
          </p:cNvPr>
          <p:cNvCxnSpPr/>
          <p:nvPr userDrawn="1"/>
        </p:nvCxnSpPr>
        <p:spPr>
          <a:xfrm>
            <a:off x="2535870" y="2921860"/>
            <a:ext cx="711101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A7215D4C-D1BA-4B83-8034-F6173B4B3FE7}"/>
              </a:ext>
            </a:extLst>
          </p:cNvPr>
          <p:cNvSpPr/>
          <p:nvPr userDrawn="1"/>
        </p:nvSpPr>
        <p:spPr>
          <a:xfrm>
            <a:off x="1260812" y="2050739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0A1A4191-73C5-A24C-B85A-D6F8FC57252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540727" y="2311683"/>
            <a:ext cx="1182412" cy="1222625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C06C296-F787-402D-AC65-1E55B4D25C69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52500" y="4078664"/>
            <a:ext cx="2358866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E1934B1-C1CC-42D5-A8D8-639ED39E9A45}"/>
              </a:ext>
            </a:extLst>
          </p:cNvPr>
          <p:cNvSpPr/>
          <p:nvPr userDrawn="1"/>
        </p:nvSpPr>
        <p:spPr>
          <a:xfrm>
            <a:off x="3935830" y="2050739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D7A0C8CB-AE00-AE4E-8B06-C3CDA2E8A6B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21796" y="2280863"/>
            <a:ext cx="1182412" cy="1222625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8C7F2CE8-9E91-4C86-99AB-686A9C81041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3627518" y="4078664"/>
            <a:ext cx="2358866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7542B3E-45A5-4E88-A2C5-758AC86BE4D0}"/>
              </a:ext>
            </a:extLst>
          </p:cNvPr>
          <p:cNvSpPr/>
          <p:nvPr userDrawn="1"/>
        </p:nvSpPr>
        <p:spPr>
          <a:xfrm>
            <a:off x="6513929" y="2050739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EED777B6-C788-B840-ACC3-FD8949E42AC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793844" y="2309972"/>
            <a:ext cx="1182412" cy="1222625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C06D7C8-7D2D-4A80-B5B8-174F5056AA0B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205617" y="4078664"/>
            <a:ext cx="2358866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24B0597-6276-471F-96FD-FDE08D64C524}"/>
              </a:ext>
            </a:extLst>
          </p:cNvPr>
          <p:cNvSpPr/>
          <p:nvPr userDrawn="1"/>
        </p:nvSpPr>
        <p:spPr>
          <a:xfrm>
            <a:off x="9188946" y="2045132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04C4E3A7-AB8A-6243-BBFD-8A433C78470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73607" y="2311684"/>
            <a:ext cx="1182412" cy="1222625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8FC2F9F8-450A-4433-BAFC-DCD0001FAF1D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8880634" y="4073057"/>
            <a:ext cx="2358866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578BB7-B3A6-0D4A-A743-C8950F9817AE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20" name="Picture 19" descr="The University of Iowa">
            <a:extLst>
              <a:ext uri="{FF2B5EF4-FFF2-40B4-BE49-F238E27FC236}">
                <a16:creationId xmlns:a16="http://schemas.microsoft.com/office/drawing/2014/main" id="{6D319038-0896-5540-A405-0F93F52CC9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CF5779A1-5C1A-D949-93A6-EFB401BFC6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View </a:t>
            </a:r>
            <a:r>
              <a:rPr lang="en-US" b="0" dirty="0"/>
              <a:t>&gt;&gt;</a:t>
            </a:r>
            <a:r>
              <a:rPr lang="en-US" dirty="0"/>
              <a:t> Header and Footer &gt;&gt; Add Unit Name</a:t>
            </a:r>
          </a:p>
        </p:txBody>
      </p:sp>
    </p:spTree>
    <p:extLst>
      <p:ext uri="{BB962C8B-B14F-4D97-AF65-F5344CB8AC3E}">
        <p14:creationId xmlns:p14="http://schemas.microsoft.com/office/powerpoint/2010/main" val="1568389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 userDrawn="1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 userDrawn="1">
          <p15:clr>
            <a:srgbClr val="FBAE40"/>
          </p15:clr>
        </p15:guide>
        <p15:guide id="6" orient="horz" pos="3744" userDrawn="1">
          <p15:clr>
            <a:srgbClr val="FBAE40"/>
          </p15:clr>
        </p15:guide>
        <p15:guide id="7" orient="horz" pos="697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Ic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C7E2EA4D-EFA8-4B7C-9585-ADB07DA2D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D6361F7-376B-4B6B-90CB-982F8C88D3AB}"/>
              </a:ext>
            </a:extLst>
          </p:cNvPr>
          <p:cNvCxnSpPr/>
          <p:nvPr userDrawn="1"/>
        </p:nvCxnSpPr>
        <p:spPr>
          <a:xfrm>
            <a:off x="2535870" y="2921860"/>
            <a:ext cx="711101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A7215D4C-D1BA-4B83-8034-F6173B4B3FE7}"/>
              </a:ext>
            </a:extLst>
          </p:cNvPr>
          <p:cNvSpPr/>
          <p:nvPr userDrawn="1"/>
        </p:nvSpPr>
        <p:spPr>
          <a:xfrm>
            <a:off x="1175438" y="2125657"/>
            <a:ext cx="1594590" cy="1594590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0E2F4087-739F-1B43-B022-92BCEDD29A2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448972" y="2403497"/>
            <a:ext cx="1030100" cy="1086492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C06C296-F787-402D-AC65-1E55B4D25C69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1175438" y="4078664"/>
            <a:ext cx="1601504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E1934B1-C1CC-42D5-A8D8-639ED39E9A45}"/>
              </a:ext>
            </a:extLst>
          </p:cNvPr>
          <p:cNvSpPr/>
          <p:nvPr userDrawn="1"/>
        </p:nvSpPr>
        <p:spPr>
          <a:xfrm>
            <a:off x="3222122" y="2125657"/>
            <a:ext cx="1594590" cy="1594590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090A73C4-9F43-6142-BBC5-1C887BE310E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502864" y="2384080"/>
            <a:ext cx="1030100" cy="1086492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9B9DF875-9EAF-4928-8E91-6599CCEAADEE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3225991" y="4080927"/>
            <a:ext cx="1601504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7542B3E-45A5-4E88-A2C5-758AC86BE4D0}"/>
              </a:ext>
            </a:extLst>
          </p:cNvPr>
          <p:cNvSpPr/>
          <p:nvPr userDrawn="1"/>
        </p:nvSpPr>
        <p:spPr>
          <a:xfrm>
            <a:off x="5305996" y="2125657"/>
            <a:ext cx="1594590" cy="1594590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121B32AC-29FE-5347-BC89-E1D12CFE917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588241" y="2367425"/>
            <a:ext cx="1030100" cy="1086492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FCAF8AD6-3AD0-422C-B775-D4163897266E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5285614" y="4095574"/>
            <a:ext cx="1601504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24B0597-6276-471F-96FD-FDE08D64C524}"/>
              </a:ext>
            </a:extLst>
          </p:cNvPr>
          <p:cNvSpPr/>
          <p:nvPr userDrawn="1"/>
        </p:nvSpPr>
        <p:spPr>
          <a:xfrm>
            <a:off x="7346820" y="2120050"/>
            <a:ext cx="1594590" cy="1594590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035F86CE-4040-2C49-984A-EDA41DCC41D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583252" y="2382067"/>
            <a:ext cx="1121725" cy="1086492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7322EF39-6BE8-4D2B-B814-5743037B71F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325607" y="4098102"/>
            <a:ext cx="1601504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3182B05-A7F1-450F-AE61-51425BEF3AA6}"/>
              </a:ext>
            </a:extLst>
          </p:cNvPr>
          <p:cNvSpPr/>
          <p:nvPr userDrawn="1"/>
        </p:nvSpPr>
        <p:spPr>
          <a:xfrm>
            <a:off x="9434872" y="2133924"/>
            <a:ext cx="1594590" cy="1594590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F0B4205C-10C8-FE4A-8B1C-0B1A629E22B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682000" y="2389427"/>
            <a:ext cx="1100333" cy="1086492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0D14923E-7CAE-49B7-9668-7B538ECFDC5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9419080" y="4107460"/>
            <a:ext cx="1601504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6866093-3200-6440-8AB2-9242D398F84E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22" name="Picture 21" descr="The University of Iowa">
            <a:extLst>
              <a:ext uri="{FF2B5EF4-FFF2-40B4-BE49-F238E27FC236}">
                <a16:creationId xmlns:a16="http://schemas.microsoft.com/office/drawing/2014/main" id="{D664CA64-A0A9-F34D-BDC5-9ABCDE7A5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EB50283A-D398-E048-BDA3-92DD544A49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b="0" dirty="0"/>
              <a:t>View</a:t>
            </a:r>
            <a:r>
              <a:rPr lang="en-US" dirty="0"/>
              <a:t> &gt;&gt; Header and Footer &gt;&gt; Add Unit Name</a:t>
            </a:r>
          </a:p>
        </p:txBody>
      </p:sp>
    </p:spTree>
    <p:extLst>
      <p:ext uri="{BB962C8B-B14F-4D97-AF65-F5344CB8AC3E}">
        <p14:creationId xmlns:p14="http://schemas.microsoft.com/office/powerpoint/2010/main" val="398207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 userDrawn="1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 userDrawn="1">
          <p15:clr>
            <a:srgbClr val="FBAE40"/>
          </p15:clr>
        </p15:guide>
        <p15:guide id="6" orient="horz" pos="3744" userDrawn="1">
          <p15:clr>
            <a:srgbClr val="FBAE40"/>
          </p15:clr>
        </p15:guide>
        <p15:guide id="7" orient="horz" pos="697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B103BAF8-AE0C-4C2A-AFFE-5EFC74007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C29AABA-668F-408C-81ED-9A30ED0A4B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9325" y="1684461"/>
            <a:ext cx="3170238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3548916"/>
            <a:ext cx="3166740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52501" y="4383805"/>
            <a:ext cx="3166740" cy="140847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36E4CD-9037-4D69-A3E3-6380D9131A19}"/>
              </a:ext>
            </a:extLst>
          </p:cNvPr>
          <p:cNvCxnSpPr/>
          <p:nvPr userDrawn="1"/>
        </p:nvCxnSpPr>
        <p:spPr>
          <a:xfrm>
            <a:off x="4376691" y="1679383"/>
            <a:ext cx="0" cy="426421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3C3EF38F-8A6A-4B49-A1A2-467E7797A51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02447" y="1677611"/>
            <a:ext cx="2987311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0A296A-0A06-4FFB-B935-517187294F6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616385" y="3537679"/>
            <a:ext cx="2973372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DA600F9-1950-41BD-ACB3-21F2B5AE949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16386" y="4372568"/>
            <a:ext cx="2973372" cy="140847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A77083-F133-420F-93AD-77761878E852}"/>
              </a:ext>
            </a:extLst>
          </p:cNvPr>
          <p:cNvCxnSpPr/>
          <p:nvPr userDrawn="1"/>
        </p:nvCxnSpPr>
        <p:spPr>
          <a:xfrm>
            <a:off x="7806430" y="1679383"/>
            <a:ext cx="0" cy="426421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DDD8951C-5A36-4D07-AB7C-0F597B3D797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72642" y="1684461"/>
            <a:ext cx="3166858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4DB30FF-E82C-424F-A06C-EFC3CFC45E3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063514" y="3537679"/>
            <a:ext cx="3166740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6DC4408-89C4-4D74-957E-B2A4D59F76A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063515" y="4372568"/>
            <a:ext cx="3166740" cy="140847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DAB539-1500-4641-B587-77CADD883496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26" name="Picture 25" descr="The University of Iowa">
            <a:extLst>
              <a:ext uri="{FF2B5EF4-FFF2-40B4-BE49-F238E27FC236}">
                <a16:creationId xmlns:a16="http://schemas.microsoft.com/office/drawing/2014/main" id="{425DB221-2568-9A44-ABC3-1ED0E0B41E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6E30D721-4805-D344-A3E0-90A8F1D568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View &gt;&gt; Header and Footer &gt;&gt; Add Unit Name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664682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7" orient="horz" pos="3744">
          <p15:clr>
            <a:srgbClr val="FBAE40"/>
          </p15:clr>
        </p15:guide>
        <p15:guide id="8" orient="horz" pos="697">
          <p15:clr>
            <a:srgbClr val="FBAE40"/>
          </p15:clr>
        </p15:guide>
        <p15:guide id="9" orient="horz" pos="240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D42FEC1B-FCF8-4508-B227-27323879AC5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E21D4365-BAA8-4F76-87AD-1A328301E29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9325" y="1684461"/>
            <a:ext cx="2373939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3545060"/>
            <a:ext cx="2358867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 userDrawn="1">
            <p:ph idx="10" hasCustomPrompt="1"/>
          </p:nvPr>
        </p:nvSpPr>
        <p:spPr>
          <a:xfrm>
            <a:off x="952501" y="4372570"/>
            <a:ext cx="2358867" cy="14084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36E4CD-9037-4D69-A3E3-6380D9131A19}"/>
              </a:ext>
            </a:extLst>
          </p:cNvPr>
          <p:cNvCxnSpPr/>
          <p:nvPr userDrawn="1"/>
        </p:nvCxnSpPr>
        <p:spPr>
          <a:xfrm>
            <a:off x="3441180" y="1686757"/>
            <a:ext cx="0" cy="425684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EB10E167-B94B-AD40-958C-D9E0F8F9DF4A}"/>
              </a:ext>
            </a:extLst>
          </p:cNvPr>
          <p:cNvSpPr>
            <a:spLocks noGrp="1"/>
          </p:cNvSpPr>
          <p:nvPr userDrawn="1">
            <p:ph type="pic" sz="quarter" idx="23"/>
          </p:nvPr>
        </p:nvSpPr>
        <p:spPr>
          <a:xfrm>
            <a:off x="3593362" y="1684461"/>
            <a:ext cx="2373939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C03DF098-BB37-5848-9388-750D29EFC657}"/>
              </a:ext>
            </a:extLst>
          </p:cNvPr>
          <p:cNvSpPr>
            <a:spLocks noGrp="1"/>
          </p:cNvSpPr>
          <p:nvPr userDrawn="1">
            <p:ph idx="24" hasCustomPrompt="1"/>
          </p:nvPr>
        </p:nvSpPr>
        <p:spPr>
          <a:xfrm>
            <a:off x="3630386" y="3545060"/>
            <a:ext cx="2358867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6FE4DEF0-41BC-4548-B7BA-1E5B0231AFFD}"/>
              </a:ext>
            </a:extLst>
          </p:cNvPr>
          <p:cNvSpPr>
            <a:spLocks noGrp="1"/>
          </p:cNvSpPr>
          <p:nvPr userDrawn="1">
            <p:ph idx="25" hasCustomPrompt="1"/>
          </p:nvPr>
        </p:nvSpPr>
        <p:spPr>
          <a:xfrm>
            <a:off x="3630387" y="4372570"/>
            <a:ext cx="2358867" cy="14084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F932C4-F1C3-47F2-84B8-FEC885C1843C}"/>
              </a:ext>
            </a:extLst>
          </p:cNvPr>
          <p:cNvCxnSpPr/>
          <p:nvPr userDrawn="1"/>
        </p:nvCxnSpPr>
        <p:spPr>
          <a:xfrm>
            <a:off x="6095740" y="1686758"/>
            <a:ext cx="0" cy="4293629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864CDDAA-23B4-C842-845C-7640D95F2B65}"/>
              </a:ext>
            </a:extLst>
          </p:cNvPr>
          <p:cNvSpPr>
            <a:spLocks noGrp="1"/>
          </p:cNvSpPr>
          <p:nvPr userDrawn="1">
            <p:ph type="pic" sz="quarter" idx="26"/>
          </p:nvPr>
        </p:nvSpPr>
        <p:spPr>
          <a:xfrm>
            <a:off x="6237399" y="1684461"/>
            <a:ext cx="2373939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DEB8CCE3-3756-5947-84B2-DFCA00A013F6}"/>
              </a:ext>
            </a:extLst>
          </p:cNvPr>
          <p:cNvSpPr>
            <a:spLocks noGrp="1"/>
          </p:cNvSpPr>
          <p:nvPr userDrawn="1">
            <p:ph idx="27" hasCustomPrompt="1"/>
          </p:nvPr>
        </p:nvSpPr>
        <p:spPr>
          <a:xfrm>
            <a:off x="6242957" y="3545060"/>
            <a:ext cx="2358867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09C56F7D-4836-1E4F-BD4C-CB150E12E098}"/>
              </a:ext>
            </a:extLst>
          </p:cNvPr>
          <p:cNvSpPr>
            <a:spLocks noGrp="1"/>
          </p:cNvSpPr>
          <p:nvPr userDrawn="1">
            <p:ph idx="28" hasCustomPrompt="1"/>
          </p:nvPr>
        </p:nvSpPr>
        <p:spPr>
          <a:xfrm>
            <a:off x="6242958" y="4372570"/>
            <a:ext cx="2358867" cy="14084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A77083-F133-420F-93AD-77761878E852}"/>
              </a:ext>
            </a:extLst>
          </p:cNvPr>
          <p:cNvCxnSpPr/>
          <p:nvPr userDrawn="1"/>
        </p:nvCxnSpPr>
        <p:spPr>
          <a:xfrm>
            <a:off x="8750300" y="1686757"/>
            <a:ext cx="0" cy="425684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06A5C640-1D0E-4428-AC28-148AE98A7B34}"/>
              </a:ext>
            </a:extLst>
          </p:cNvPr>
          <p:cNvSpPr>
            <a:spLocks noGrp="1"/>
          </p:cNvSpPr>
          <p:nvPr userDrawn="1">
            <p:ph type="pic" sz="quarter" idx="22"/>
          </p:nvPr>
        </p:nvSpPr>
        <p:spPr>
          <a:xfrm>
            <a:off x="8881435" y="1680693"/>
            <a:ext cx="2349365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07502CC-5B90-4BCF-B63B-36D026C9AE96}"/>
              </a:ext>
            </a:extLst>
          </p:cNvPr>
          <p:cNvSpPr>
            <a:spLocks noGrp="1"/>
          </p:cNvSpPr>
          <p:nvPr userDrawn="1">
            <p:ph idx="15" hasCustomPrompt="1"/>
          </p:nvPr>
        </p:nvSpPr>
        <p:spPr>
          <a:xfrm>
            <a:off x="8875080" y="3548916"/>
            <a:ext cx="2358867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169EF16-BA54-4279-A087-A65E4F26675F}"/>
              </a:ext>
            </a:extLst>
          </p:cNvPr>
          <p:cNvSpPr>
            <a:spLocks noGrp="1"/>
          </p:cNvSpPr>
          <p:nvPr userDrawn="1">
            <p:ph idx="16" hasCustomPrompt="1"/>
          </p:nvPr>
        </p:nvSpPr>
        <p:spPr>
          <a:xfrm>
            <a:off x="8875081" y="4362520"/>
            <a:ext cx="2358867" cy="14084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720753-9BFD-2840-9C93-FF72942ED6E3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32" name="Picture 31" descr="The University of Iowa">
            <a:extLst>
              <a:ext uri="{FF2B5EF4-FFF2-40B4-BE49-F238E27FC236}">
                <a16:creationId xmlns:a16="http://schemas.microsoft.com/office/drawing/2014/main" id="{710BB67D-293B-374F-89FC-5F2EBF9F29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9EE9B966-22C9-0D4A-8DF7-FFA7CF9C9DD8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View &gt;&gt; Header and Footer &gt;&gt; Add Unit Name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170021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 userDrawn="1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>
            <a:extLst>
              <a:ext uri="{FF2B5EF4-FFF2-40B4-BE49-F238E27FC236}">
                <a16:creationId xmlns:a16="http://schemas.microsoft.com/office/drawing/2014/main" id="{8F3E476F-E407-4406-BB4F-38E545331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14F11A61-EE32-4596-8BBC-0626131F1E6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52499" y="1684461"/>
            <a:ext cx="1832437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1" y="3545060"/>
            <a:ext cx="1826629" cy="6676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 userDrawn="1">
            <p:ph idx="10" hasCustomPrompt="1"/>
          </p:nvPr>
        </p:nvSpPr>
        <p:spPr>
          <a:xfrm>
            <a:off x="952502" y="4275590"/>
            <a:ext cx="1826629" cy="14084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36E4CD-9037-4D69-A3E3-6380D9131A19}"/>
              </a:ext>
            </a:extLst>
          </p:cNvPr>
          <p:cNvCxnSpPr>
            <a:cxnSpLocks/>
          </p:cNvCxnSpPr>
          <p:nvPr userDrawn="1"/>
        </p:nvCxnSpPr>
        <p:spPr>
          <a:xfrm>
            <a:off x="2924781" y="1686759"/>
            <a:ext cx="0" cy="425684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Picture Placeholder 3">
            <a:extLst>
              <a:ext uri="{FF2B5EF4-FFF2-40B4-BE49-F238E27FC236}">
                <a16:creationId xmlns:a16="http://schemas.microsoft.com/office/drawing/2014/main" id="{10B80E7E-3ECA-A84C-BBC2-DF9FD6DED4F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053442" y="1684461"/>
            <a:ext cx="1832437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AB9C78E2-4679-F844-BB37-D2E07B542CA3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3053444" y="3545060"/>
            <a:ext cx="1826629" cy="6676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0F3EA205-7109-BC44-BA2C-7704780449E8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3053445" y="4275590"/>
            <a:ext cx="1826629" cy="14084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F932C4-F1C3-47F2-84B8-FEC885C1843C}"/>
              </a:ext>
            </a:extLst>
          </p:cNvPr>
          <p:cNvCxnSpPr>
            <a:cxnSpLocks/>
          </p:cNvCxnSpPr>
          <p:nvPr userDrawn="1"/>
        </p:nvCxnSpPr>
        <p:spPr>
          <a:xfrm>
            <a:off x="5036631" y="1686759"/>
            <a:ext cx="0" cy="425684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Picture Placeholder 3">
            <a:extLst>
              <a:ext uri="{FF2B5EF4-FFF2-40B4-BE49-F238E27FC236}">
                <a16:creationId xmlns:a16="http://schemas.microsoft.com/office/drawing/2014/main" id="{4EF24A51-2D82-AA40-8405-8CFEC6F5CB5D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187042" y="1684461"/>
            <a:ext cx="1832437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90D707E7-5635-444F-BB41-10E2268CC099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5187044" y="3545060"/>
            <a:ext cx="1826629" cy="6676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4340EF3F-9B6C-B54B-94AD-7275543213B0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187045" y="4275590"/>
            <a:ext cx="1826629" cy="14084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A77083-F133-420F-93AD-77761878E852}"/>
              </a:ext>
            </a:extLst>
          </p:cNvPr>
          <p:cNvCxnSpPr>
            <a:cxnSpLocks/>
          </p:cNvCxnSpPr>
          <p:nvPr userDrawn="1"/>
        </p:nvCxnSpPr>
        <p:spPr>
          <a:xfrm>
            <a:off x="7148481" y="1686759"/>
            <a:ext cx="0" cy="425684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Picture Placeholder 3">
            <a:extLst>
              <a:ext uri="{FF2B5EF4-FFF2-40B4-BE49-F238E27FC236}">
                <a16:creationId xmlns:a16="http://schemas.microsoft.com/office/drawing/2014/main" id="{4D703A3B-87F3-AE45-90D2-795F9DA88577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266213" y="1684461"/>
            <a:ext cx="1832437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5C95157B-C7FC-864F-A9C2-08E02E26EE07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7266215" y="3545060"/>
            <a:ext cx="1826629" cy="6676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71E05108-E0DC-6947-A186-EA5436079AAF}"/>
              </a:ext>
            </a:extLst>
          </p:cNvPr>
          <p:cNvSpPr>
            <a:spLocks noGrp="1"/>
          </p:cNvSpPr>
          <p:nvPr>
            <p:ph idx="32" hasCustomPrompt="1"/>
          </p:nvPr>
        </p:nvSpPr>
        <p:spPr>
          <a:xfrm>
            <a:off x="7266216" y="4275590"/>
            <a:ext cx="1826629" cy="14084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5F5ADDF-F780-4384-87F4-30070C81BB29}"/>
              </a:ext>
            </a:extLst>
          </p:cNvPr>
          <p:cNvCxnSpPr>
            <a:cxnSpLocks/>
          </p:cNvCxnSpPr>
          <p:nvPr userDrawn="1"/>
        </p:nvCxnSpPr>
        <p:spPr>
          <a:xfrm>
            <a:off x="9260331" y="1686759"/>
            <a:ext cx="0" cy="425684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icture Placeholder 3">
            <a:extLst>
              <a:ext uri="{FF2B5EF4-FFF2-40B4-BE49-F238E27FC236}">
                <a16:creationId xmlns:a16="http://schemas.microsoft.com/office/drawing/2014/main" id="{E90B3032-DDF8-0446-8BB7-81565519E03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9410699" y="1684461"/>
            <a:ext cx="1832437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724287DA-FEAD-6E4A-83EC-B59516E2386C}"/>
              </a:ext>
            </a:extLst>
          </p:cNvPr>
          <p:cNvSpPr>
            <a:spLocks noGrp="1"/>
          </p:cNvSpPr>
          <p:nvPr>
            <p:ph idx="36" hasCustomPrompt="1"/>
          </p:nvPr>
        </p:nvSpPr>
        <p:spPr>
          <a:xfrm>
            <a:off x="9410701" y="3545060"/>
            <a:ext cx="1826629" cy="67511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4FC143B3-231A-2B46-ABBF-7F6B6BBF4596}"/>
              </a:ext>
            </a:extLst>
          </p:cNvPr>
          <p:cNvSpPr>
            <a:spLocks noGrp="1"/>
          </p:cNvSpPr>
          <p:nvPr>
            <p:ph idx="35" hasCustomPrompt="1"/>
          </p:nvPr>
        </p:nvSpPr>
        <p:spPr>
          <a:xfrm>
            <a:off x="9410702" y="4275590"/>
            <a:ext cx="1826629" cy="14084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A4E17D8-CAFF-0E47-97EF-4D4BC59FFC70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43" name="Picture 42" descr="The University of Iowa">
            <a:extLst>
              <a:ext uri="{FF2B5EF4-FFF2-40B4-BE49-F238E27FC236}">
                <a16:creationId xmlns:a16="http://schemas.microsoft.com/office/drawing/2014/main" id="{924E35CA-EA2E-084A-B4D2-736FEA8C0D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38" name="Footer Placeholder 4">
            <a:extLst>
              <a:ext uri="{FF2B5EF4-FFF2-40B4-BE49-F238E27FC236}">
                <a16:creationId xmlns:a16="http://schemas.microsoft.com/office/drawing/2014/main" id="{D752B61A-80FF-1049-8A33-5614EE9DC8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View &gt;&gt; Header and Footer &gt;&gt; Add Unit Name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835456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 userDrawn="1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0">
            <a:extLst>
              <a:ext uri="{FF2B5EF4-FFF2-40B4-BE49-F238E27FC236}">
                <a16:creationId xmlns:a16="http://schemas.microsoft.com/office/drawing/2014/main" id="{2BA8F287-92C7-4FFD-A7E9-45864F8E9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325" y="498296"/>
            <a:ext cx="5260975" cy="89611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F31F03A-71CF-475D-8A3C-99FC106D73E8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7404DB8-B6AC-4389-8E6E-A115840D1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499" y="1686757"/>
            <a:ext cx="5257801" cy="4256843"/>
          </a:xfrm>
        </p:spPr>
        <p:txBody>
          <a:bodyPr lIns="0" tIns="0" rIns="0" bIns="0"/>
          <a:lstStyle>
            <a:lvl1pPr marL="228600" indent="-228600"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Clr>
                <a:schemeClr val="tx2"/>
              </a:buClr>
              <a:buSzPct val="100000"/>
              <a:buFont typeface="Roboto" panose="02000000000000000000" pitchFamily="2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Clr>
                <a:schemeClr val="tx2"/>
              </a:buClr>
              <a:buSzPct val="100000"/>
              <a:buFont typeface="Roboto" panose="02000000000000000000" pitchFamily="2" charset="0"/>
              <a:buChar char="―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2EEDE3-0B18-E049-BE23-974E50C7297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71534" y="0"/>
            <a:ext cx="5029200" cy="638951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20F7CB-393D-BF45-B52D-542FDDEFCAFF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12" name="Picture 11" descr="The University of Iowa">
            <a:extLst>
              <a:ext uri="{FF2B5EF4-FFF2-40B4-BE49-F238E27FC236}">
                <a16:creationId xmlns:a16="http://schemas.microsoft.com/office/drawing/2014/main" id="{9CE5618D-3613-E04D-A815-ED9A2C5AA3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35C85E8-314E-3E45-BB26-1A95C606F0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View &gt;&gt; Header and Footer &gt;&gt; Add Unit Name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625500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4" userDrawn="1">
          <p15:clr>
            <a:srgbClr val="FBAE40"/>
          </p15:clr>
        </p15:guide>
        <p15:guide id="2" pos="3912" userDrawn="1">
          <p15:clr>
            <a:srgbClr val="FBAE40"/>
          </p15:clr>
        </p15:guide>
        <p15:guide id="3" pos="600" userDrawn="1">
          <p15:clr>
            <a:srgbClr val="FBAE40"/>
          </p15:clr>
        </p15:guide>
        <p15:guide id="4" orient="horz" pos="1056" userDrawn="1">
          <p15:clr>
            <a:srgbClr val="FBAE40"/>
          </p15:clr>
        </p15:guide>
        <p15:guide id="6" orient="horz" pos="697" userDrawn="1">
          <p15:clr>
            <a:srgbClr val="FBAE40"/>
          </p15:clr>
        </p15:guide>
        <p15:guide id="7" orient="horz" pos="240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- 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7524483D-CFE3-E34D-BB74-CEDD54176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365125"/>
            <a:ext cx="5254505" cy="1331865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28F420-DDD1-5E4A-9513-EAE252D759FE}"/>
              </a:ext>
            </a:extLst>
          </p:cNvPr>
          <p:cNvCxnSpPr>
            <a:cxnSpLocks/>
          </p:cNvCxnSpPr>
          <p:nvPr userDrawn="1"/>
        </p:nvCxnSpPr>
        <p:spPr>
          <a:xfrm>
            <a:off x="952500" y="17340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5D1D7B4-E242-C142-8F5F-F3301CC02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499" y="1962386"/>
            <a:ext cx="5266450" cy="3981214"/>
          </a:xfrm>
        </p:spPr>
        <p:txBody>
          <a:bodyPr/>
          <a:lstStyle>
            <a:lvl1pPr marL="228600" indent="-228600"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Clr>
                <a:schemeClr val="tx2"/>
              </a:buClr>
              <a:buFont typeface="Roboto" panose="02000000000000000000" pitchFamily="2" charset="0"/>
              <a:buChar char="–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buClr>
                <a:schemeClr val="tx2"/>
              </a:buCl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04FCC643-718F-7645-8F8D-0BFC94D050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59502" y="0"/>
            <a:ext cx="2483404" cy="31914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41C31617-CC11-4C42-B6D0-164DF6AFBF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713630" y="0"/>
            <a:ext cx="2483404" cy="31914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E5CE386-BEFE-FE49-A675-D93BEDF680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59502" y="3260862"/>
            <a:ext cx="5032499" cy="312864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 Click icon to add picture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24DFA0-3257-B044-87EF-16154359E2FC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19" name="Picture 18" descr="The University of Iowa">
            <a:extLst>
              <a:ext uri="{FF2B5EF4-FFF2-40B4-BE49-F238E27FC236}">
                <a16:creationId xmlns:a16="http://schemas.microsoft.com/office/drawing/2014/main" id="{87382191-DF4D-7341-915C-9C10445352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E21405B1-B61E-0943-909C-EFA16B5EE4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View &gt;&gt; Header and Footer &gt;&gt; Add Unit Name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338072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4" userDrawn="1">
          <p15:clr>
            <a:srgbClr val="FBAE40"/>
          </p15:clr>
        </p15:guide>
        <p15:guide id="2" pos="3926" userDrawn="1">
          <p15:clr>
            <a:srgbClr val="FBAE40"/>
          </p15:clr>
        </p15:guide>
        <p15:guide id="3" pos="600" userDrawn="1">
          <p15:clr>
            <a:srgbClr val="FBAE40"/>
          </p15:clr>
        </p15:guide>
        <p15:guide id="4" orient="horz" pos="240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AAEF4-B950-814D-A811-CD17BDDF0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325" y="494273"/>
            <a:ext cx="10290175" cy="869089"/>
          </a:xfrm>
        </p:spPr>
        <p:txBody>
          <a:bodyPr lIns="0" tIns="0" rIns="0" bIns="0"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B5BDD8-8221-F040-8AE0-3F33C4E24CA0}"/>
              </a:ext>
            </a:extLst>
          </p:cNvPr>
          <p:cNvCxnSpPr>
            <a:cxnSpLocks/>
          </p:cNvCxnSpPr>
          <p:nvPr userDrawn="1"/>
        </p:nvCxnSpPr>
        <p:spPr>
          <a:xfrm>
            <a:off x="949325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DF1F65E7-1CB7-3D42-91A9-88DA4E58EB0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49325" y="1570038"/>
            <a:ext cx="10290175" cy="4114800"/>
          </a:xfrm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56D074-0631-F846-A2A3-4A39FEAEFDD7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14" name="Picture 13" descr="The University of Iowa">
            <a:extLst>
              <a:ext uri="{FF2B5EF4-FFF2-40B4-BE49-F238E27FC236}">
                <a16:creationId xmlns:a16="http://schemas.microsoft.com/office/drawing/2014/main" id="{F53BBB5F-6629-C742-91EE-40B5B8BC10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3AC09A7-82B4-6B47-A4FB-CA6800EAFB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View &gt;&gt; Header and Footer &gt;&gt; Add Unit Name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142765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98" userDrawn="1">
          <p15:clr>
            <a:srgbClr val="FBAE40"/>
          </p15:clr>
        </p15:guide>
        <p15:guide id="3" pos="708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AC533B8E-DBF3-664D-901D-8735DE7752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9081" y="3367173"/>
            <a:ext cx="7163317" cy="1160369"/>
          </a:xfrm>
        </p:spPr>
        <p:txBody>
          <a:bodyPr lIns="0" tIns="0" rIns="0" bIns="0" anchor="t" anchorCtr="0">
            <a:noAutofit/>
          </a:bodyPr>
          <a:lstStyle>
            <a:lvl1pPr algn="l">
              <a:defRPr sz="6000" b="1">
                <a:solidFill>
                  <a:schemeClr val="tx1"/>
                </a:solidFill>
                <a:latin typeface="+mj-lt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F7216A4-2452-1B4B-AE0D-122E7F5A5965}"/>
              </a:ext>
            </a:extLst>
          </p:cNvPr>
          <p:cNvCxnSpPr>
            <a:cxnSpLocks/>
          </p:cNvCxnSpPr>
          <p:nvPr userDrawn="1"/>
        </p:nvCxnSpPr>
        <p:spPr>
          <a:xfrm>
            <a:off x="974126" y="3029213"/>
            <a:ext cx="768531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73873935-43A0-4C23-AC45-B3EF69B188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28383" y="3029213"/>
            <a:ext cx="2687038" cy="1498329"/>
          </a:xfrm>
        </p:spPr>
        <p:txBody>
          <a:bodyPr vert="horz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Contact Person Title </a:t>
            </a:r>
          </a:p>
          <a:p>
            <a:pPr lvl="0"/>
            <a:r>
              <a:rPr lang="en-US" dirty="0"/>
              <a:t>Contact Person Unit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Phone: </a:t>
            </a:r>
          </a:p>
          <a:p>
            <a:pPr lvl="0"/>
            <a:r>
              <a:rPr lang="en-US" dirty="0"/>
              <a:t>Fax: </a:t>
            </a:r>
          </a:p>
          <a:p>
            <a:pPr lvl="0"/>
            <a:r>
              <a:rPr lang="en-US" dirty="0"/>
              <a:t>Email: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6ACD65-4DC5-40D8-89A9-EBA0997790E8}"/>
              </a:ext>
            </a:extLst>
          </p:cNvPr>
          <p:cNvSpPr/>
          <p:nvPr userDrawn="1"/>
        </p:nvSpPr>
        <p:spPr>
          <a:xfrm>
            <a:off x="949325" y="5019085"/>
            <a:ext cx="318908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38018-43AE-4329-BACA-C859C7CFF4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8233" y="5019085"/>
            <a:ext cx="2231701" cy="369332"/>
          </a:xfrm>
          <a:solidFill>
            <a:schemeClr val="tx1"/>
          </a:solidFill>
          <a:ln>
            <a:noFill/>
          </a:ln>
        </p:spPr>
        <p:txBody>
          <a:bodyPr wrap="none" lIns="91440" tIns="45720" rIns="91440" bIns="45720"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dirty="0"/>
              <a:t>Insert Web Address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B262A30-5EEC-5549-B428-7E5B11A5D7A7}"/>
              </a:ext>
            </a:extLst>
          </p:cNvPr>
          <p:cNvGrpSpPr/>
          <p:nvPr userDrawn="1"/>
        </p:nvGrpSpPr>
        <p:grpSpPr>
          <a:xfrm>
            <a:off x="1071271" y="5122118"/>
            <a:ext cx="142379" cy="150373"/>
            <a:chOff x="3057746" y="812006"/>
            <a:chExt cx="173610" cy="183357"/>
          </a:xfrm>
          <a:noFill/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699B573-1E8F-3547-9D64-50A2EC630F1F}"/>
                </a:ext>
              </a:extLst>
            </p:cNvPr>
            <p:cNvCxnSpPr/>
            <p:nvPr userDrawn="1"/>
          </p:nvCxnSpPr>
          <p:spPr>
            <a:xfrm>
              <a:off x="3057746" y="904875"/>
              <a:ext cx="173610" cy="0"/>
            </a:xfrm>
            <a:prstGeom prst="line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: Shape 12">
              <a:extLst>
                <a:ext uri="{FF2B5EF4-FFF2-40B4-BE49-F238E27FC236}">
                  <a16:creationId xmlns:a16="http://schemas.microsoft.com/office/drawing/2014/main" id="{68F32139-4BAE-F54C-8358-EF5839C5813E}"/>
                </a:ext>
              </a:extLst>
            </p:cNvPr>
            <p:cNvSpPr/>
            <p:nvPr userDrawn="1"/>
          </p:nvSpPr>
          <p:spPr>
            <a:xfrm>
              <a:off x="3143250" y="812006"/>
              <a:ext cx="85725" cy="183357"/>
            </a:xfrm>
            <a:custGeom>
              <a:avLst/>
              <a:gdLst>
                <a:gd name="connsiteX0" fmla="*/ 4763 w 85725"/>
                <a:gd name="connsiteY0" fmla="*/ 0 h 183357"/>
                <a:gd name="connsiteX1" fmla="*/ 85725 w 85725"/>
                <a:gd name="connsiteY1" fmla="*/ 92869 h 183357"/>
                <a:gd name="connsiteX2" fmla="*/ 0 w 85725"/>
                <a:gd name="connsiteY2" fmla="*/ 183357 h 18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83357">
                  <a:moveTo>
                    <a:pt x="4763" y="0"/>
                  </a:moveTo>
                  <a:lnTo>
                    <a:pt x="85725" y="92869"/>
                  </a:lnTo>
                  <a:lnTo>
                    <a:pt x="0" y="183357"/>
                  </a:lnTo>
                </a:path>
              </a:pathLst>
            </a:cu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B1807D8-E6B4-C743-A4EC-22D5E04798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628383" y="0"/>
            <a:ext cx="2687038" cy="1279542"/>
          </a:xfrm>
          <a:prstGeom prst="rect">
            <a:avLst/>
          </a:prstGeom>
        </p:spPr>
      </p:pic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4D36833F-B2C7-1C49-9947-A60C1ACB02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6096" y="2463764"/>
            <a:ext cx="7157006" cy="365125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Insert-&gt;Header and Footer-&gt;Type Customizable Name</a:t>
            </a:r>
          </a:p>
        </p:txBody>
      </p:sp>
    </p:spTree>
    <p:extLst>
      <p:ext uri="{BB962C8B-B14F-4D97-AF65-F5344CB8AC3E}">
        <p14:creationId xmlns:p14="http://schemas.microsoft.com/office/powerpoint/2010/main" val="2883638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9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– Solid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0097" y="2184901"/>
            <a:ext cx="6155725" cy="2431224"/>
          </a:xfrm>
        </p:spPr>
        <p:txBody>
          <a:bodyPr anchor="ctr" anchorCtr="0">
            <a:normAutofit/>
          </a:bodyPr>
          <a:lstStyle>
            <a:lvl1pPr algn="l">
              <a:defRPr sz="5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Example of the Presentation </a:t>
            </a:r>
            <a:br>
              <a:rPr lang="en-US" dirty="0"/>
            </a:br>
            <a:r>
              <a:rPr lang="en-US" dirty="0"/>
              <a:t>Title Slide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14C79AA-0B96-2A43-86A1-A71A1D4C8E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0098" y="4676833"/>
            <a:ext cx="6155726" cy="49479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A7101AB8-54F7-4A4E-9611-F4F2ECFBD1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0096" y="5139429"/>
            <a:ext cx="6155726" cy="49530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Month XX, 2020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BDD4F96-5BFE-3049-B4E0-9CDD4F5C36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9599" y="152400"/>
            <a:ext cx="3385601" cy="919069"/>
          </a:xfrm>
          <a:prstGeom prst="rect">
            <a:avLst/>
          </a:prstGeom>
          <a:noFill/>
        </p:spPr>
        <p:txBody>
          <a:bodyPr vert="horz" lIns="0" tIns="0" rIns="0" bIns="0" rtlCol="0" anchor="b" anchorCtr="0"/>
          <a:lstStyle>
            <a:lvl1pPr algn="l">
              <a:defRPr sz="20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Insert-&gt;Header and Footer-&gt;Type Customizable Name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49CB936-90E7-D144-B9DC-7CF3F98E2F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738" y="1599"/>
            <a:ext cx="2687038" cy="1276343"/>
          </a:xfrm>
          <a:prstGeom prst="rect">
            <a:avLst/>
          </a:prstGeom>
        </p:spPr>
      </p:pic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2C35F063-23A9-F244-9022-8BBB7E277AC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24118" y="0"/>
            <a:ext cx="4567882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09413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9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-Solid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A47420D0-6FF1-9C4A-B953-EA4EEABBA30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9081" y="3367173"/>
            <a:ext cx="7163317" cy="1160369"/>
          </a:xfrm>
        </p:spPr>
        <p:txBody>
          <a:bodyPr lIns="0" tIns="0" rIns="0" bIns="0" anchor="t" anchorCtr="0">
            <a:noAutofit/>
          </a:bodyPr>
          <a:lstStyle>
            <a:lvl1pPr algn="l">
              <a:defRPr sz="6000" b="1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F7216A4-2452-1B4B-AE0D-122E7F5A5965}"/>
              </a:ext>
            </a:extLst>
          </p:cNvPr>
          <p:cNvCxnSpPr>
            <a:cxnSpLocks/>
          </p:cNvCxnSpPr>
          <p:nvPr userDrawn="1"/>
        </p:nvCxnSpPr>
        <p:spPr>
          <a:xfrm>
            <a:off x="974126" y="3029213"/>
            <a:ext cx="768531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73873935-43A0-4C23-AC45-B3EF69B188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25016" y="3029213"/>
            <a:ext cx="2693773" cy="1498329"/>
          </a:xfrm>
        </p:spPr>
        <p:txBody>
          <a:bodyPr vert="horz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Contact Person Title </a:t>
            </a:r>
          </a:p>
          <a:p>
            <a:pPr lvl="0"/>
            <a:r>
              <a:rPr lang="en-US" dirty="0"/>
              <a:t>Contact Person Unit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Phone: </a:t>
            </a:r>
          </a:p>
          <a:p>
            <a:pPr lvl="0"/>
            <a:r>
              <a:rPr lang="en-US" dirty="0"/>
              <a:t>Fax: </a:t>
            </a:r>
          </a:p>
          <a:p>
            <a:pPr lvl="0"/>
            <a:r>
              <a:rPr lang="en-US" dirty="0"/>
              <a:t>Email: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6ACD65-4DC5-40D8-89A9-EBA0997790E8}"/>
              </a:ext>
            </a:extLst>
          </p:cNvPr>
          <p:cNvSpPr/>
          <p:nvPr userDrawn="1"/>
        </p:nvSpPr>
        <p:spPr>
          <a:xfrm>
            <a:off x="949325" y="5019085"/>
            <a:ext cx="318908" cy="369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38018-43AE-4329-BACA-C859C7CFF4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8233" y="5019085"/>
            <a:ext cx="2231701" cy="369332"/>
          </a:xfrm>
          <a:solidFill>
            <a:schemeClr val="accent1"/>
          </a:solidFill>
          <a:ln>
            <a:noFill/>
          </a:ln>
        </p:spPr>
        <p:txBody>
          <a:bodyPr wrap="none" lIns="91440" tIns="45720" rIns="91440" bIns="45720">
            <a:sp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dirty="0"/>
              <a:t>Insert Web Address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25728D-FF50-4FF2-AC2E-B13A3D44D5B9}"/>
              </a:ext>
            </a:extLst>
          </p:cNvPr>
          <p:cNvGrpSpPr/>
          <p:nvPr/>
        </p:nvGrpSpPr>
        <p:grpSpPr>
          <a:xfrm>
            <a:off x="1071271" y="5122118"/>
            <a:ext cx="142379" cy="150373"/>
            <a:chOff x="3057746" y="812006"/>
            <a:chExt cx="173610" cy="183357"/>
          </a:xfrm>
          <a:noFill/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8A6E0DE-15E0-485B-8083-6D1BB965B9B6}"/>
                </a:ext>
              </a:extLst>
            </p:cNvPr>
            <p:cNvCxnSpPr/>
            <p:nvPr userDrawn="1"/>
          </p:nvCxnSpPr>
          <p:spPr>
            <a:xfrm>
              <a:off x="3057746" y="904875"/>
              <a:ext cx="173610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84EFEE4-DF1C-4FDF-ABC6-804BF8FA2941}"/>
                </a:ext>
              </a:extLst>
            </p:cNvPr>
            <p:cNvSpPr/>
            <p:nvPr userDrawn="1"/>
          </p:nvSpPr>
          <p:spPr>
            <a:xfrm>
              <a:off x="3143250" y="812006"/>
              <a:ext cx="85725" cy="183357"/>
            </a:xfrm>
            <a:custGeom>
              <a:avLst/>
              <a:gdLst>
                <a:gd name="connsiteX0" fmla="*/ 4763 w 85725"/>
                <a:gd name="connsiteY0" fmla="*/ 0 h 183357"/>
                <a:gd name="connsiteX1" fmla="*/ 85725 w 85725"/>
                <a:gd name="connsiteY1" fmla="*/ 92869 h 183357"/>
                <a:gd name="connsiteX2" fmla="*/ 0 w 85725"/>
                <a:gd name="connsiteY2" fmla="*/ 183357 h 18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83357">
                  <a:moveTo>
                    <a:pt x="4763" y="0"/>
                  </a:moveTo>
                  <a:lnTo>
                    <a:pt x="85725" y="92869"/>
                  </a:lnTo>
                  <a:lnTo>
                    <a:pt x="0" y="183357"/>
                  </a:lnTo>
                </a:path>
              </a:pathLst>
            </a:cu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5" name="Picture 14" descr="The University of Iowa">
            <a:extLst>
              <a:ext uri="{FF2B5EF4-FFF2-40B4-BE49-F238E27FC236}">
                <a16:creationId xmlns:a16="http://schemas.microsoft.com/office/drawing/2014/main" id="{6179B039-C5FC-F04C-AB21-BEF980B03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5016" y="0"/>
            <a:ext cx="2693773" cy="1279542"/>
          </a:xfrm>
          <a:prstGeom prst="rect">
            <a:avLst/>
          </a:prstGeom>
        </p:spPr>
      </p:pic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70E4C36A-C453-EE4B-A1E5-D1232C3612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6096" y="2463764"/>
            <a:ext cx="7157006" cy="365125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Insert-&gt;Header and Footer-&gt;Type Customizable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644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98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OWA Logo with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B993FB4-4336-2048-A6A4-FA306EBBE7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85842"/>
            <a:ext cx="10515600" cy="896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Closing Slide Header</a:t>
            </a:r>
          </a:p>
        </p:txBody>
      </p:sp>
      <p:pic>
        <p:nvPicPr>
          <p:cNvPr id="4" name="Picture 3" descr="The University of Iowa">
            <a:extLst>
              <a:ext uri="{FF2B5EF4-FFF2-40B4-BE49-F238E27FC236}">
                <a16:creationId xmlns:a16="http://schemas.microsoft.com/office/drawing/2014/main" id="{D94B893B-3A5E-A84C-9A26-CCC1CC0A23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86000" y="675842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532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OWA Logo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University of Iowa">
            <a:extLst>
              <a:ext uri="{FF2B5EF4-FFF2-40B4-BE49-F238E27FC236}">
                <a16:creationId xmlns:a16="http://schemas.microsoft.com/office/drawing/2014/main" id="{D94B893B-3A5E-A84C-9A26-CCC1CC0A23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86000" y="1524000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306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B88C57-1524-AD20-403F-BEFD5408D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D56B8-B46C-BB44-AA3B-2AA97982E8D6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8022C9-1F50-D7E8-9F2D-1F8E5F4FB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ACA32-9E57-57BE-B988-63731B306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08533-E390-A842-AE9B-22978FAA8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87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– Solid 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0097" y="2184901"/>
            <a:ext cx="6155725" cy="2561760"/>
          </a:xfrm>
        </p:spPr>
        <p:txBody>
          <a:bodyPr anchor="ctr" anchorCtr="0">
            <a:normAutofit/>
          </a:bodyPr>
          <a:lstStyle>
            <a:lvl1pPr algn="l">
              <a:defRPr sz="5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Example of the Presentation </a:t>
            </a:r>
            <a:br>
              <a:rPr lang="en-US" dirty="0"/>
            </a:br>
            <a:r>
              <a:rPr lang="en-US" dirty="0"/>
              <a:t>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B3A797-13D4-A243-B1AE-4498B36D47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0098" y="4676833"/>
            <a:ext cx="6155726" cy="49479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884DA5E7-4B71-0543-8E46-EC2A81EAE3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0096" y="5139429"/>
            <a:ext cx="6155726" cy="49530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Month XX, 2020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EBCADCB-4DBB-9C43-A696-780C057757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9599" y="152400"/>
            <a:ext cx="3385601" cy="919069"/>
          </a:xfrm>
          <a:prstGeom prst="rect">
            <a:avLst/>
          </a:prstGeom>
          <a:noFill/>
        </p:spPr>
        <p:txBody>
          <a:bodyPr vert="horz" lIns="0" tIns="0" rIns="0" bIns="0" rtlCol="0" anchor="b" anchorCtr="0"/>
          <a:lstStyle>
            <a:lvl1pPr algn="l">
              <a:defRPr sz="2000" b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Insert-&gt;Header and Footer-&gt;Type Customizable Name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2C35F063-23A9-F244-9022-8BBB7E277AC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24118" y="0"/>
            <a:ext cx="4567882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3F5E00-2329-6246-A2BB-7BCD46F839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738" y="0"/>
            <a:ext cx="2687038" cy="127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09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9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– Solid 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2500" y="2805221"/>
            <a:ext cx="10286999" cy="759906"/>
          </a:xfrm>
        </p:spPr>
        <p:txBody>
          <a:bodyPr lIns="0" tIns="0" rIns="0" bIns="0" anchor="t" anchorCtr="0">
            <a:normAutofit/>
          </a:bodyPr>
          <a:lstStyle>
            <a:lvl1pPr algn="l">
              <a:defRPr sz="6000" b="1">
                <a:solidFill>
                  <a:schemeClr val="tx1"/>
                </a:solidFill>
                <a:latin typeface="+mj-lt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Header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E1A789-3A04-9240-BCEC-3DACF2B52870}"/>
              </a:ext>
            </a:extLst>
          </p:cNvPr>
          <p:cNvCxnSpPr>
            <a:cxnSpLocks/>
          </p:cNvCxnSpPr>
          <p:nvPr userDrawn="1"/>
        </p:nvCxnSpPr>
        <p:spPr>
          <a:xfrm>
            <a:off x="974126" y="2578471"/>
            <a:ext cx="768531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ubtitle 2">
            <a:extLst>
              <a:ext uri="{FF2B5EF4-FFF2-40B4-BE49-F238E27FC236}">
                <a16:creationId xmlns:a16="http://schemas.microsoft.com/office/drawing/2014/main" id="{7055E247-542B-D541-8F36-DBA97343BC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2500" y="3791876"/>
            <a:ext cx="10286999" cy="407460"/>
          </a:xfrm>
        </p:spPr>
        <p:txBody>
          <a:bodyPr lIns="0" tIns="0" rIns="0" bIns="0"/>
          <a:lstStyle>
            <a:lvl1pPr marL="0" indent="0" algn="l">
              <a:buNone/>
              <a:defRPr sz="2400" b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2721272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600" userDrawn="1">
          <p15:clr>
            <a:srgbClr val="FBAE40"/>
          </p15:clr>
        </p15:guide>
        <p15:guide id="4" pos="70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– Solid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2500" y="2805221"/>
            <a:ext cx="10286999" cy="759907"/>
          </a:xfrm>
        </p:spPr>
        <p:txBody>
          <a:bodyPr lIns="0" tIns="0" rIns="0" bIns="0" anchor="t" anchorCtr="0">
            <a:normAutofit/>
          </a:bodyPr>
          <a:lstStyle>
            <a:lvl1pPr algn="l">
              <a:defRPr sz="6000" b="1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Section Header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E1A789-3A04-9240-BCEC-3DACF2B52870}"/>
              </a:ext>
            </a:extLst>
          </p:cNvPr>
          <p:cNvCxnSpPr>
            <a:cxnSpLocks/>
          </p:cNvCxnSpPr>
          <p:nvPr userDrawn="1"/>
        </p:nvCxnSpPr>
        <p:spPr>
          <a:xfrm>
            <a:off x="974126" y="2578471"/>
            <a:ext cx="768531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ubtitle 2">
            <a:extLst>
              <a:ext uri="{FF2B5EF4-FFF2-40B4-BE49-F238E27FC236}">
                <a16:creationId xmlns:a16="http://schemas.microsoft.com/office/drawing/2014/main" id="{8FB54BE8-0526-614C-A06E-8C6258999B2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2500" y="3791876"/>
            <a:ext cx="10286999" cy="407460"/>
          </a:xfrm>
        </p:spPr>
        <p:txBody>
          <a:bodyPr lIns="0" tIns="0" rIns="0" bIns="0"/>
          <a:lstStyle>
            <a:lvl1pPr marL="0" indent="0" algn="l">
              <a:buNone/>
              <a:defRPr sz="2400" b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509282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00">
          <p15:clr>
            <a:srgbClr val="FBAE40"/>
          </p15:clr>
        </p15:guide>
        <p15:guide id="4" pos="70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–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2C17923A-4119-CF48-9F2D-05B0A69EBA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224488-0ADE-1843-91C1-1CA371373F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661" y="2215171"/>
            <a:ext cx="4368798" cy="646331"/>
          </a:xfrm>
          <a:solidFill>
            <a:schemeClr val="accent1"/>
          </a:solidFill>
        </p:spPr>
        <p:txBody>
          <a:bodyPr wrap="square" lIns="91440" tIns="91440" bIns="0">
            <a:spAutoFit/>
          </a:bodyPr>
          <a:lstStyle/>
          <a:p>
            <a:r>
              <a:rPr lang="en-US" dirty="0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2388073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C070F21D-F194-034E-812B-69D1C6CDD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A13FBC-A4AA-9B4F-8E9B-12CD6600150E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22C1D3A-9762-7F4D-AB5C-A3F0114B67B2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16" name="Picture 15" descr="The University of Iowa">
            <a:extLst>
              <a:ext uri="{FF2B5EF4-FFF2-40B4-BE49-F238E27FC236}">
                <a16:creationId xmlns:a16="http://schemas.microsoft.com/office/drawing/2014/main" id="{7148CCDA-64E4-6A4E-A6A7-D2AB55159A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EFAE079D-23CF-2543-B543-90A5EB0D2C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View &gt;&gt; Header and Footer &gt;&gt; Add Unit Name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77833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6">
          <p15:clr>
            <a:srgbClr val="FBAE40"/>
          </p15:clr>
        </p15:guide>
        <p15:guide id="7" orient="horz" pos="2400" userDrawn="1">
          <p15:clr>
            <a:srgbClr val="FBAE40"/>
          </p15:clr>
        </p15:guide>
        <p15:guide id="8" orient="horz" pos="374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BE68DE55-0579-EC46-BD52-181870AFB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8200BB2-D6D1-6642-8F66-9B4F37EC8187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35C2BC9-7AF3-6D49-8036-36D81872E84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52498" y="1686757"/>
            <a:ext cx="10251527" cy="4256843"/>
          </a:xfrm>
        </p:spPr>
        <p:txBody>
          <a:bodyPr lIns="0" tIns="0" rIns="0" bIns="0"/>
          <a:lstStyle>
            <a:lvl1pPr marL="228600" indent="-228600"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Clr>
                <a:schemeClr val="tx2"/>
              </a:buClr>
              <a:buSzPct val="100000"/>
              <a:buFont typeface="Roboto" panose="02000000000000000000" pitchFamily="2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Clr>
                <a:schemeClr val="tx2"/>
              </a:buClr>
              <a:buSzPct val="100000"/>
              <a:buFont typeface="Roboto" panose="02000000000000000000" pitchFamily="2" charset="0"/>
              <a:buChar char="―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937044-371D-C149-9F72-3D8FBA4605CF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14" name="Picture 13" descr="The University of Iowa">
            <a:extLst>
              <a:ext uri="{FF2B5EF4-FFF2-40B4-BE49-F238E27FC236}">
                <a16:creationId xmlns:a16="http://schemas.microsoft.com/office/drawing/2014/main" id="{DC5F3A3D-928C-F445-ACB3-2C38F21F6D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2F140A7-DF6E-3245-BC22-1F0E9CFEE8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View &gt;&gt; Header and Footer &gt;&gt; Add Unit Name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691165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 userDrawn="1">
          <p15:clr>
            <a:srgbClr val="FBAE40"/>
          </p15:clr>
        </p15:guide>
        <p15:guide id="2" pos="600" userDrawn="1">
          <p15:clr>
            <a:srgbClr val="FBAE40"/>
          </p15:clr>
        </p15:guide>
        <p15:guide id="3" pos="7080" userDrawn="1">
          <p15:clr>
            <a:srgbClr val="FBAE40"/>
          </p15:clr>
        </p15:guide>
        <p15:guide id="4" pos="3840" userDrawn="1">
          <p15:clr>
            <a:srgbClr val="FBAE40"/>
          </p15:clr>
        </p15:guide>
        <p15:guide id="5" orient="horz" pos="1056" userDrawn="1">
          <p15:clr>
            <a:srgbClr val="FBAE40"/>
          </p15:clr>
        </p15:guide>
        <p15:guide id="7" orient="horz" pos="3744" userDrawn="1">
          <p15:clr>
            <a:srgbClr val="FBAE40"/>
          </p15:clr>
        </p15:guide>
        <p15:guide id="8" orient="horz" pos="240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D47C82-65E8-6F4A-93F5-B60D5D90F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611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0A12C-E82E-3F40-8F2F-F914F24F0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0061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87" r:id="rId2"/>
    <p:sldLayoutId id="2147483688" r:id="rId3"/>
    <p:sldLayoutId id="2147483684" r:id="rId4"/>
    <p:sldLayoutId id="2147483663" r:id="rId5"/>
    <p:sldLayoutId id="2147483686" r:id="rId6"/>
    <p:sldLayoutId id="2147483690" r:id="rId7"/>
    <p:sldLayoutId id="2147483682" r:id="rId8"/>
    <p:sldLayoutId id="2147483650" r:id="rId9"/>
    <p:sldLayoutId id="2147483662" r:id="rId10"/>
    <p:sldLayoutId id="2147483670" r:id="rId11"/>
    <p:sldLayoutId id="2147483667" r:id="rId12"/>
    <p:sldLayoutId id="2147483668" r:id="rId13"/>
    <p:sldLayoutId id="2147483674" r:id="rId14"/>
    <p:sldLayoutId id="2147483675" r:id="rId15"/>
    <p:sldLayoutId id="2147483677" r:id="rId16"/>
    <p:sldLayoutId id="2147483676" r:id="rId17"/>
    <p:sldLayoutId id="2147483672" r:id="rId18"/>
    <p:sldLayoutId id="2147483692" r:id="rId19"/>
    <p:sldLayoutId id="2147483669" r:id="rId20"/>
    <p:sldLayoutId id="2147483671" r:id="rId21"/>
    <p:sldLayoutId id="2147483673" r:id="rId22"/>
    <p:sldLayoutId id="2147483679" r:id="rId23"/>
    <p:sldLayoutId id="2147483680" r:id="rId24"/>
    <p:sldLayoutId id="2147483681" r:id="rId25"/>
    <p:sldLayoutId id="2147483654" r:id="rId26"/>
    <p:sldLayoutId id="2147483655" r:id="rId27"/>
    <p:sldLayoutId id="2147483665" r:id="rId28"/>
    <p:sldLayoutId id="2147483664" r:id="rId29"/>
    <p:sldLayoutId id="2147483689" r:id="rId30"/>
    <p:sldLayoutId id="2147483693" r:id="rId31"/>
    <p:sldLayoutId id="2147483691" r:id="rId32"/>
    <p:sldLayoutId id="2147483694" r:id="rId3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Roboto" panose="02000000000000000000" pitchFamily="2" charset="0"/>
        <a:buChar char="–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7.mp4"/><Relationship Id="rId7" Type="http://schemas.openxmlformats.org/officeDocument/2006/relationships/notesSlide" Target="../notesSlides/notesSlide17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25.png"/><Relationship Id="rId5" Type="http://schemas.microsoft.com/office/2007/relationships/media" Target="../media/media9.mp4"/><Relationship Id="rId10" Type="http://schemas.openxmlformats.org/officeDocument/2006/relationships/image" Target="../media/image24.png"/><Relationship Id="rId4" Type="http://schemas.microsoft.com/office/2007/relationships/media" Target="../media/media8.mp4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13" Type="http://schemas.openxmlformats.org/officeDocument/2006/relationships/image" Target="../media/image25.png"/><Relationship Id="rId3" Type="http://schemas.microsoft.com/office/2007/relationships/media" Target="../media/media6.mp4"/><Relationship Id="rId7" Type="http://schemas.openxmlformats.org/officeDocument/2006/relationships/slideLayout" Target="../slideLayouts/slideLayout33.xml"/><Relationship Id="rId12" Type="http://schemas.openxmlformats.org/officeDocument/2006/relationships/image" Target="../media/image24.png"/><Relationship Id="rId2" Type="http://schemas.microsoft.com/office/2007/relationships/media" Target="../media/media10.mp4"/><Relationship Id="rId1" Type="http://schemas.openxmlformats.org/officeDocument/2006/relationships/video" Target="NULL" TargetMode="External"/><Relationship Id="rId6" Type="http://schemas.microsoft.com/office/2007/relationships/media" Target="../media/media9.mp4"/><Relationship Id="rId11" Type="http://schemas.openxmlformats.org/officeDocument/2006/relationships/image" Target="../media/image23.png"/><Relationship Id="rId5" Type="http://schemas.microsoft.com/office/2007/relationships/media" Target="../media/media8.mp4"/><Relationship Id="rId10" Type="http://schemas.openxmlformats.org/officeDocument/2006/relationships/image" Target="../media/image22.png"/><Relationship Id="rId4" Type="http://schemas.microsoft.com/office/2007/relationships/media" Target="../media/media7.mp4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media" Target="../media/media8.mp4"/><Relationship Id="rId13" Type="http://schemas.openxmlformats.org/officeDocument/2006/relationships/image" Target="../media/image26.png"/><Relationship Id="rId18" Type="http://schemas.openxmlformats.org/officeDocument/2006/relationships/image" Target="../media/image24.png"/><Relationship Id="rId3" Type="http://schemas.microsoft.com/office/2007/relationships/media" Target="../media/media10.mp4"/><Relationship Id="rId7" Type="http://schemas.microsoft.com/office/2007/relationships/media" Target="../media/media7.mp4"/><Relationship Id="rId12" Type="http://schemas.openxmlformats.org/officeDocument/2006/relationships/image" Target="../media/image27.png"/><Relationship Id="rId17" Type="http://schemas.openxmlformats.org/officeDocument/2006/relationships/image" Target="../media/image23.png"/><Relationship Id="rId2" Type="http://schemas.microsoft.com/office/2007/relationships/media" Target="../media/media11.mp4"/><Relationship Id="rId16" Type="http://schemas.openxmlformats.org/officeDocument/2006/relationships/image" Target="../media/image22.png"/><Relationship Id="rId1" Type="http://schemas.openxmlformats.org/officeDocument/2006/relationships/video" Target="NULL" TargetMode="External"/><Relationship Id="rId6" Type="http://schemas.microsoft.com/office/2007/relationships/media" Target="../media/media6.mp4"/><Relationship Id="rId11" Type="http://schemas.openxmlformats.org/officeDocument/2006/relationships/notesSlide" Target="../notesSlides/notesSlide19.xml"/><Relationship Id="rId5" Type="http://schemas.microsoft.com/office/2007/relationships/media" Target="../media/media13.mp4"/><Relationship Id="rId15" Type="http://schemas.openxmlformats.org/officeDocument/2006/relationships/image" Target="../media/image29.png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25.png"/><Relationship Id="rId4" Type="http://schemas.microsoft.com/office/2007/relationships/media" Target="../media/media12.mp4"/><Relationship Id="rId9" Type="http://schemas.microsoft.com/office/2007/relationships/media" Target="../media/media9.mp4"/><Relationship Id="rId1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2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7.png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ov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2.mo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11.png"/><Relationship Id="rId3" Type="http://schemas.microsoft.com/office/2007/relationships/media" Target="../media/media2.mov"/><Relationship Id="rId7" Type="http://schemas.microsoft.com/office/2007/relationships/media" Target="../media/media4.mp4"/><Relationship Id="rId12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4v"/><Relationship Id="rId11" Type="http://schemas.openxmlformats.org/officeDocument/2006/relationships/image" Target="../media/image9.png"/><Relationship Id="rId5" Type="http://schemas.microsoft.com/office/2007/relationships/media" Target="../media/media3.m4v"/><Relationship Id="rId10" Type="http://schemas.openxmlformats.org/officeDocument/2006/relationships/notesSlide" Target="../notesSlides/notesSlide5.xml"/><Relationship Id="rId4" Type="http://schemas.openxmlformats.org/officeDocument/2006/relationships/video" Target="../media/media2.mov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9.png"/><Relationship Id="rId3" Type="http://schemas.microsoft.com/office/2007/relationships/media" Target="../media/media2.mov"/><Relationship Id="rId7" Type="http://schemas.microsoft.com/office/2007/relationships/media" Target="../media/media4.mp4"/><Relationship Id="rId12" Type="http://schemas.openxmlformats.org/officeDocument/2006/relationships/notesSlide" Target="../notesSlides/notesSlide6.xml"/><Relationship Id="rId17" Type="http://schemas.openxmlformats.org/officeDocument/2006/relationships/image" Target="../media/image13.png"/><Relationship Id="rId2" Type="http://schemas.openxmlformats.org/officeDocument/2006/relationships/video" Target="../media/media1.mp4"/><Relationship Id="rId16" Type="http://schemas.openxmlformats.org/officeDocument/2006/relationships/image" Target="../media/image12.png"/><Relationship Id="rId1" Type="http://schemas.microsoft.com/office/2007/relationships/media" Target="../media/media1.mp4"/><Relationship Id="rId6" Type="http://schemas.openxmlformats.org/officeDocument/2006/relationships/video" Target="../media/media3.m4v"/><Relationship Id="rId11" Type="http://schemas.openxmlformats.org/officeDocument/2006/relationships/slideLayout" Target="../slideLayouts/slideLayout8.xml"/><Relationship Id="rId5" Type="http://schemas.microsoft.com/office/2007/relationships/media" Target="../media/media3.m4v"/><Relationship Id="rId15" Type="http://schemas.openxmlformats.org/officeDocument/2006/relationships/image" Target="../media/image11.png"/><Relationship Id="rId10" Type="http://schemas.openxmlformats.org/officeDocument/2006/relationships/video" Target="../media/media5.mp4"/><Relationship Id="rId4" Type="http://schemas.openxmlformats.org/officeDocument/2006/relationships/video" Target="../media/media2.mov"/><Relationship Id="rId9" Type="http://schemas.microsoft.com/office/2007/relationships/media" Target="../media/media5.mp4"/><Relationship Id="rId1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C25DC-28B4-92C4-E802-DEEA0E2DD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8820" y="2493631"/>
            <a:ext cx="10354360" cy="93536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 Speech MRI at 0.55 T: Off-Resonance Physics and Gradient Trade-offs for Extended Spiral Readouts</a:t>
            </a:r>
          </a:p>
        </p:txBody>
      </p:sp>
      <p:sp>
        <p:nvSpPr>
          <p:cNvPr id="6" name="Subtitle 11">
            <a:extLst>
              <a:ext uri="{FF2B5EF4-FFF2-40B4-BE49-F238E27FC236}">
                <a16:creationId xmlns:a16="http://schemas.microsoft.com/office/drawing/2014/main" id="{839E5AD1-B1A1-8DF3-3BC9-BB4E8922F0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4725" y="3558250"/>
            <a:ext cx="10354360" cy="475400"/>
          </a:xfrm>
        </p:spPr>
        <p:txBody>
          <a:bodyPr>
            <a:normAutofit/>
          </a:bodyPr>
          <a:lstStyle/>
          <a:p>
            <a:r>
              <a:rPr lang="en-US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Swati Ramtilak</a:t>
            </a:r>
            <a:r>
              <a:rPr lang="en-US" i="1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Ute Gorke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Sean Fain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Sajan Goud Lingala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ubtitle 11">
            <a:extLst>
              <a:ext uri="{FF2B5EF4-FFF2-40B4-BE49-F238E27FC236}">
                <a16:creationId xmlns:a16="http://schemas.microsoft.com/office/drawing/2014/main" id="{2B27467B-5E60-27D1-2B6F-B5E38AF4BCA5}"/>
              </a:ext>
            </a:extLst>
          </p:cNvPr>
          <p:cNvSpPr txBox="1">
            <a:spLocks/>
          </p:cNvSpPr>
          <p:nvPr/>
        </p:nvSpPr>
        <p:spPr>
          <a:xfrm>
            <a:off x="974725" y="5157565"/>
            <a:ext cx="10354360" cy="987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Roboto" panose="02000000000000000000" pitchFamily="2" charset="0"/>
              <a:buNone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Iowa, Iowa City, USA</a:t>
            </a:r>
          </a:p>
          <a:p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Siemens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Healthineers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USA</a:t>
            </a:r>
          </a:p>
        </p:txBody>
      </p:sp>
    </p:spTree>
    <p:extLst>
      <p:ext uri="{BB962C8B-B14F-4D97-AF65-F5344CB8AC3E}">
        <p14:creationId xmlns:p14="http://schemas.microsoft.com/office/powerpoint/2010/main" val="105196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E784D-9141-3819-4CE8-9F88A103E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11176-D5EE-1DF1-CCCF-52C75879F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011" y="627776"/>
            <a:ext cx="10287001" cy="86908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Goal: To design multi shot spirals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AF2768F7-C763-2DF6-90AE-4BF9A620E6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39500" y="6441192"/>
            <a:ext cx="484968" cy="365125"/>
          </a:xfrm>
        </p:spPr>
        <p:txBody>
          <a:bodyPr/>
          <a:lstStyle/>
          <a:p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2932315-7D47-C84E-8925-190BF8684D67}"/>
              </a:ext>
            </a:extLst>
          </p:cNvPr>
          <p:cNvCxnSpPr>
            <a:cxnSpLocks/>
          </p:cNvCxnSpPr>
          <p:nvPr/>
        </p:nvCxnSpPr>
        <p:spPr>
          <a:xfrm>
            <a:off x="5047020" y="1819729"/>
            <a:ext cx="0" cy="3887308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FA627C7-316D-FE4A-3609-2D71CC2C2769}"/>
              </a:ext>
            </a:extLst>
          </p:cNvPr>
          <p:cNvCxnSpPr>
            <a:cxnSpLocks/>
          </p:cNvCxnSpPr>
          <p:nvPr/>
        </p:nvCxnSpPr>
        <p:spPr>
          <a:xfrm>
            <a:off x="952499" y="5774083"/>
            <a:ext cx="4067177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7B439C4-C65E-1E48-6179-E104A460448D}"/>
              </a:ext>
            </a:extLst>
          </p:cNvPr>
          <p:cNvSpPr txBox="1"/>
          <p:nvPr/>
        </p:nvSpPr>
        <p:spPr>
          <a:xfrm>
            <a:off x="5109959" y="3522540"/>
            <a:ext cx="9860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cm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71D272-5DC7-0EC3-C412-F17962F00A9F}"/>
              </a:ext>
            </a:extLst>
          </p:cNvPr>
          <p:cNvSpPr txBox="1"/>
          <p:nvPr/>
        </p:nvSpPr>
        <p:spPr>
          <a:xfrm>
            <a:off x="1789725" y="1436962"/>
            <a:ext cx="23927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 mm x 2.2mm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2579748-1CCA-E557-BE1D-6A0C6A52B349}"/>
              </a:ext>
            </a:extLst>
          </p:cNvPr>
          <p:cNvGrpSpPr/>
          <p:nvPr/>
        </p:nvGrpSpPr>
        <p:grpSpPr>
          <a:xfrm>
            <a:off x="999011" y="1819729"/>
            <a:ext cx="4020665" cy="3887308"/>
            <a:chOff x="134471" y="1064828"/>
            <a:chExt cx="4020665" cy="388730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5CD8D0C-162B-64F4-F928-A842966FD5F9}"/>
                </a:ext>
              </a:extLst>
            </p:cNvPr>
            <p:cNvGrpSpPr/>
            <p:nvPr/>
          </p:nvGrpSpPr>
          <p:grpSpPr>
            <a:xfrm>
              <a:off x="134471" y="1064828"/>
              <a:ext cx="4020665" cy="3887308"/>
              <a:chOff x="134471" y="1064828"/>
              <a:chExt cx="4750734" cy="4728344"/>
            </a:xfrm>
          </p:grpSpPr>
          <p:pic>
            <p:nvPicPr>
              <p:cNvPr id="5" name="Picture 2" descr="FIGURE 5">
                <a:extLst>
                  <a:ext uri="{FF2B5EF4-FFF2-40B4-BE49-F238E27FC236}">
                    <a16:creationId xmlns:a16="http://schemas.microsoft.com/office/drawing/2014/main" id="{93080336-EB28-D3A1-C560-BB6F6D85FE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06" t="70196" r="65884"/>
              <a:stretch>
                <a:fillRect/>
              </a:stretch>
            </p:blipFill>
            <p:spPr bwMode="auto">
              <a:xfrm>
                <a:off x="134471" y="1064828"/>
                <a:ext cx="4666130" cy="47283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7AA1F75-F348-D514-2507-8BC6A1904FC0}"/>
                  </a:ext>
                </a:extLst>
              </p:cNvPr>
              <p:cNvSpPr txBox="1"/>
              <p:nvPr/>
            </p:nvSpPr>
            <p:spPr>
              <a:xfrm>
                <a:off x="1543050" y="3244334"/>
                <a:ext cx="1720103" cy="4866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Tongue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82E25EC-9EE0-3378-1F4A-657B56CFBAFB}"/>
                  </a:ext>
                </a:extLst>
              </p:cNvPr>
              <p:cNvSpPr txBox="1"/>
              <p:nvPr/>
            </p:nvSpPr>
            <p:spPr>
              <a:xfrm>
                <a:off x="2851897" y="2186499"/>
                <a:ext cx="1303244" cy="4866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Velum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F16EE32-CC37-D684-D316-2BB13CBC2853}"/>
                  </a:ext>
                </a:extLst>
              </p:cNvPr>
              <p:cNvSpPr txBox="1"/>
              <p:nvPr/>
            </p:nvSpPr>
            <p:spPr>
              <a:xfrm>
                <a:off x="134471" y="2782669"/>
                <a:ext cx="1303244" cy="4866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lips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AE35D75-8B6F-6769-406C-F38A8009B2DB}"/>
                  </a:ext>
                </a:extLst>
              </p:cNvPr>
              <p:cNvSpPr txBox="1"/>
              <p:nvPr/>
            </p:nvSpPr>
            <p:spPr>
              <a:xfrm>
                <a:off x="1437715" y="4089005"/>
                <a:ext cx="1720103" cy="4866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epiglottis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EE2D7E-D1EB-E694-E6AC-FE73AC52A868}"/>
                  </a:ext>
                </a:extLst>
              </p:cNvPr>
              <p:cNvSpPr txBox="1"/>
              <p:nvPr/>
            </p:nvSpPr>
            <p:spPr>
              <a:xfrm>
                <a:off x="3165102" y="4572192"/>
                <a:ext cx="1720103" cy="4866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glottis</a:t>
                </a: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C487860-7341-6E21-E858-31809485F8EB}"/>
                </a:ext>
              </a:extLst>
            </p:cNvPr>
            <p:cNvSpPr/>
            <p:nvPr/>
          </p:nvSpPr>
          <p:spPr>
            <a:xfrm>
              <a:off x="173678" y="4376145"/>
              <a:ext cx="995082" cy="5378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25E36F6-B7C3-AC8C-6790-DC6112CDC1D6}"/>
              </a:ext>
            </a:extLst>
          </p:cNvPr>
          <p:cNvSpPr txBox="1"/>
          <p:nvPr/>
        </p:nvSpPr>
        <p:spPr>
          <a:xfrm>
            <a:off x="2480522" y="5774083"/>
            <a:ext cx="9860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cm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AEA70AE-18DF-61AE-8488-2DDD610C7BE9}"/>
              </a:ext>
            </a:extLst>
          </p:cNvPr>
          <p:cNvGrpSpPr/>
          <p:nvPr/>
        </p:nvGrpSpPr>
        <p:grpSpPr>
          <a:xfrm>
            <a:off x="7300587" y="2164973"/>
            <a:ext cx="2753595" cy="3196819"/>
            <a:chOff x="8087972" y="2112228"/>
            <a:chExt cx="1801451" cy="2357768"/>
          </a:xfrm>
        </p:grpSpPr>
        <p:pic>
          <p:nvPicPr>
            <p:cNvPr id="15" name="Picture 14" descr="A colorful spiral with lines&#10;&#10;AI-generated content may be incorrect.">
              <a:extLst>
                <a:ext uri="{FF2B5EF4-FFF2-40B4-BE49-F238E27FC236}">
                  <a16:creationId xmlns:a16="http://schemas.microsoft.com/office/drawing/2014/main" id="{123AB124-BD6E-AC61-CC61-2671B5938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7972" y="2561322"/>
              <a:ext cx="1801451" cy="190867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C62816B-FAD0-943F-FE17-057120F6DF2E}"/>
                </a:ext>
              </a:extLst>
            </p:cNvPr>
            <p:cNvSpPr txBox="1"/>
            <p:nvPr/>
          </p:nvSpPr>
          <p:spPr>
            <a:xfrm>
              <a:off x="8206018" y="2112228"/>
              <a:ext cx="1565360" cy="249696"/>
            </a:xfrm>
            <a:prstGeom prst="rect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16 arms for full sampling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6865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B55C1-14A2-CDA0-1F93-083D80073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C164D6-16F7-1532-70E4-F346E54851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39500" y="6441192"/>
            <a:ext cx="524410" cy="365125"/>
          </a:xfrm>
        </p:spPr>
        <p:txBody>
          <a:bodyPr/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graph with red and blue lines&#10;&#10;AI-generated content may be incorrect.">
            <a:extLst>
              <a:ext uri="{FF2B5EF4-FFF2-40B4-BE49-F238E27FC236}">
                <a16:creationId xmlns:a16="http://schemas.microsoft.com/office/drawing/2014/main" id="{056F5511-1FC6-91DB-8DFF-4D309BD52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/>
          <a:stretch>
            <a:fillRect/>
          </a:stretch>
        </p:blipFill>
        <p:spPr>
          <a:xfrm>
            <a:off x="820762" y="2104255"/>
            <a:ext cx="5160137" cy="2936221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7C0842-33F9-9EC2-C252-DC6B2F062DDD}"/>
              </a:ext>
            </a:extLst>
          </p:cNvPr>
          <p:cNvSpPr txBox="1"/>
          <p:nvPr/>
        </p:nvSpPr>
        <p:spPr>
          <a:xfrm>
            <a:off x="820762" y="5133414"/>
            <a:ext cx="5160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Slew rate= 150 T/m/s , Gmax = 80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/m,  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baseline="-2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2.3 ms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A0F312-1C8E-F6DC-4DE4-D11FB5F404BD}"/>
              </a:ext>
            </a:extLst>
          </p:cNvPr>
          <p:cNvSpPr txBox="1"/>
          <p:nvPr/>
        </p:nvSpPr>
        <p:spPr>
          <a:xfrm>
            <a:off x="3796145" y="6423919"/>
            <a:ext cx="5160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Example gradient waveforms for 16 spiral arms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4F53C6-AFD5-8521-7A88-65F17FF55A42}"/>
              </a:ext>
            </a:extLst>
          </p:cNvPr>
          <p:cNvSpPr txBox="1"/>
          <p:nvPr/>
        </p:nvSpPr>
        <p:spPr>
          <a:xfrm>
            <a:off x="1459632" y="1632591"/>
            <a:ext cx="388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performance Gradients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5FB3E939-BF38-CEA6-B7D4-FF4D6B763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620589"/>
            <a:ext cx="10287001" cy="86908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 with varying gradient specifications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00922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3A146-6A77-F37C-A48C-871957E08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FD664-BCF3-1B42-9DBE-FB1C5A4F4A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39500" y="6441192"/>
            <a:ext cx="524410" cy="365125"/>
          </a:xfrm>
        </p:spPr>
        <p:txBody>
          <a:bodyPr/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graph of a waveform&#10;&#10;AI-generated content may be incorrect.">
            <a:extLst>
              <a:ext uri="{FF2B5EF4-FFF2-40B4-BE49-F238E27FC236}">
                <a16:creationId xmlns:a16="http://schemas.microsoft.com/office/drawing/2014/main" id="{110A591F-9002-CFEF-1F91-23E34F9CB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3"/>
          <a:stretch>
            <a:fillRect/>
          </a:stretch>
        </p:blipFill>
        <p:spPr>
          <a:xfrm>
            <a:off x="6282474" y="2100020"/>
            <a:ext cx="5160139" cy="2929344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D62813-309E-0F08-BE55-0389EA8FC444}"/>
              </a:ext>
            </a:extLst>
          </p:cNvPr>
          <p:cNvSpPr txBox="1"/>
          <p:nvPr/>
        </p:nvSpPr>
        <p:spPr>
          <a:xfrm>
            <a:off x="6282474" y="5099976"/>
            <a:ext cx="5160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Slew rate= 30 T/m/s , Gmax = 12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/m, 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baseline="-2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5.3 ms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C9913E-16CF-843B-0EFA-69DDCC215CCE}"/>
              </a:ext>
            </a:extLst>
          </p:cNvPr>
          <p:cNvSpPr txBox="1"/>
          <p:nvPr/>
        </p:nvSpPr>
        <p:spPr>
          <a:xfrm>
            <a:off x="3796145" y="6423919"/>
            <a:ext cx="5160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Example gradient waveforms for 16 spiral arms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DC46F2-17BF-CD65-49CB-BDA41F5BFDC8}"/>
              </a:ext>
            </a:extLst>
          </p:cNvPr>
          <p:cNvSpPr txBox="1"/>
          <p:nvPr/>
        </p:nvSpPr>
        <p:spPr>
          <a:xfrm>
            <a:off x="7356854" y="1635910"/>
            <a:ext cx="3198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Commercial Gradients</a:t>
            </a:r>
          </a:p>
        </p:txBody>
      </p:sp>
      <p:pic>
        <p:nvPicPr>
          <p:cNvPr id="2" name="Picture 1" descr="A graph with red and blue lines&#10;&#10;AI-generated content may be incorrect.">
            <a:extLst>
              <a:ext uri="{FF2B5EF4-FFF2-40B4-BE49-F238E27FC236}">
                <a16:creationId xmlns:a16="http://schemas.microsoft.com/office/drawing/2014/main" id="{5CC281F9-AD07-8CCA-C493-F51D7A09F7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/>
          <a:stretch>
            <a:fillRect/>
          </a:stretch>
        </p:blipFill>
        <p:spPr>
          <a:xfrm>
            <a:off x="820762" y="2104255"/>
            <a:ext cx="5160137" cy="2936221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F29BE3-9137-6FB3-32E7-7E6498446828}"/>
              </a:ext>
            </a:extLst>
          </p:cNvPr>
          <p:cNvSpPr txBox="1"/>
          <p:nvPr/>
        </p:nvSpPr>
        <p:spPr>
          <a:xfrm>
            <a:off x="820762" y="5133414"/>
            <a:ext cx="5160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Slew rate= 150 T/m/s , Gmax = 80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/m,  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baseline="-2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2.3 ms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927884-0578-66D3-BC11-DEC6C7AA85D6}"/>
              </a:ext>
            </a:extLst>
          </p:cNvPr>
          <p:cNvSpPr txBox="1"/>
          <p:nvPr/>
        </p:nvSpPr>
        <p:spPr>
          <a:xfrm>
            <a:off x="1459632" y="1632591"/>
            <a:ext cx="388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performance Gradients</a:t>
            </a:r>
          </a:p>
        </p:txBody>
      </p:sp>
      <p:sp>
        <p:nvSpPr>
          <p:cNvPr id="16" name="Title 8">
            <a:extLst>
              <a:ext uri="{FF2B5EF4-FFF2-40B4-BE49-F238E27FC236}">
                <a16:creationId xmlns:a16="http://schemas.microsoft.com/office/drawing/2014/main" id="{244BA0B3-4236-25AB-6331-43BB889CA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609438"/>
            <a:ext cx="10287001" cy="86908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 with varying gradient specifications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36339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84F28-7220-F625-2A7D-3D7C6AFD8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DCBD74-22C6-DD9B-BC4A-5BB7C69E3B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39500" y="6441192"/>
            <a:ext cx="524410" cy="365125"/>
          </a:xfrm>
        </p:spPr>
        <p:txBody>
          <a:bodyPr/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graph of a waveform&#10;&#10;AI-generated content may be incorrect.">
            <a:extLst>
              <a:ext uri="{FF2B5EF4-FFF2-40B4-BE49-F238E27FC236}">
                <a16:creationId xmlns:a16="http://schemas.microsoft.com/office/drawing/2014/main" id="{B52B8A75-3A66-95E4-F82B-50598B99D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3"/>
          <a:stretch>
            <a:fillRect/>
          </a:stretch>
        </p:blipFill>
        <p:spPr>
          <a:xfrm>
            <a:off x="6282474" y="2100020"/>
            <a:ext cx="5160139" cy="2929344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0BA16B-570D-11BD-FEF9-1658CB5ECFBC}"/>
              </a:ext>
            </a:extLst>
          </p:cNvPr>
          <p:cNvSpPr txBox="1"/>
          <p:nvPr/>
        </p:nvSpPr>
        <p:spPr>
          <a:xfrm>
            <a:off x="6282474" y="5099976"/>
            <a:ext cx="5160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Slew rate= 30 T/m/s , Gmax = 12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/m, 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baseline="-2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5.3 ms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5AB07A-E6B3-69AD-101F-D9F3FEC9FD08}"/>
              </a:ext>
            </a:extLst>
          </p:cNvPr>
          <p:cNvSpPr txBox="1"/>
          <p:nvPr/>
        </p:nvSpPr>
        <p:spPr>
          <a:xfrm>
            <a:off x="3796145" y="6423919"/>
            <a:ext cx="5160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Example gradient waveforms for 16 spiral arms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0AC264B-F5E4-1D1E-D640-4DA05475A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609438"/>
            <a:ext cx="10287001" cy="86908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 with varying gradient specifications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FDFEB6-D73B-E547-06E7-AB13AB47B496}"/>
              </a:ext>
            </a:extLst>
          </p:cNvPr>
          <p:cNvSpPr txBox="1"/>
          <p:nvPr/>
        </p:nvSpPr>
        <p:spPr>
          <a:xfrm>
            <a:off x="7356854" y="1635910"/>
            <a:ext cx="3198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Commercial Gradients</a:t>
            </a:r>
          </a:p>
        </p:txBody>
      </p:sp>
      <p:pic>
        <p:nvPicPr>
          <p:cNvPr id="2" name="Picture 1" descr="A graph with red and blue lines&#10;&#10;AI-generated content may be incorrect.">
            <a:extLst>
              <a:ext uri="{FF2B5EF4-FFF2-40B4-BE49-F238E27FC236}">
                <a16:creationId xmlns:a16="http://schemas.microsoft.com/office/drawing/2014/main" id="{F897969D-4001-66AC-3343-135888A6C1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/>
          <a:stretch>
            <a:fillRect/>
          </a:stretch>
        </p:blipFill>
        <p:spPr>
          <a:xfrm>
            <a:off x="820762" y="2104255"/>
            <a:ext cx="5160137" cy="2936221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19F8F0-2973-1866-A815-2A4DF5A29A6B}"/>
              </a:ext>
            </a:extLst>
          </p:cNvPr>
          <p:cNvSpPr txBox="1"/>
          <p:nvPr/>
        </p:nvSpPr>
        <p:spPr>
          <a:xfrm>
            <a:off x="820762" y="5133414"/>
            <a:ext cx="5160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Slew rate= 150 T/m/s , Gmax = 80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/m,  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baseline="-2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2.3 ms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1EA644-2EC4-C978-11BF-07BB5960E740}"/>
              </a:ext>
            </a:extLst>
          </p:cNvPr>
          <p:cNvSpPr txBox="1"/>
          <p:nvPr/>
        </p:nvSpPr>
        <p:spPr>
          <a:xfrm>
            <a:off x="1459632" y="1632591"/>
            <a:ext cx="388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performance Gradients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4D688F-3BB5-B39B-912B-55528F800E8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2200" y="2381255"/>
            <a:ext cx="5170277" cy="240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5D6B5-1EED-EE0D-AF54-5601676BC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75DE9-F9A9-12D1-7F4D-91DD25A88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7" y="611409"/>
            <a:ext cx="10287001" cy="592302"/>
          </a:xfrm>
        </p:spPr>
        <p:txBody>
          <a:bodyPr>
            <a:no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Uniform-density spirals implemented at 0.55T and 3T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27E9EB-5A38-D8E0-D931-8DC5DEF86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39500" y="6441192"/>
            <a:ext cx="493588" cy="365125"/>
          </a:xfrm>
        </p:spPr>
        <p:txBody>
          <a:bodyPr/>
          <a:lstStyle/>
          <a:p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pic>
        <p:nvPicPr>
          <p:cNvPr id="17" name="Picture 16" descr="A colorful spiral with a white background&#10;&#10;AI-generated content may be incorrect.">
            <a:extLst>
              <a:ext uri="{FF2B5EF4-FFF2-40B4-BE49-F238E27FC236}">
                <a16:creationId xmlns:a16="http://schemas.microsoft.com/office/drawing/2014/main" id="{6F63C295-EC7A-2D58-DADE-C4BCF1FA6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942" y="1238448"/>
            <a:ext cx="1075768" cy="950755"/>
          </a:xfrm>
          <a:prstGeom prst="rect">
            <a:avLst/>
          </a:prstGeom>
        </p:spPr>
      </p:pic>
      <p:pic>
        <p:nvPicPr>
          <p:cNvPr id="19" name="Picture 18" descr="A colorful spiral with lines&#10;&#10;AI-generated content may be incorrect.">
            <a:extLst>
              <a:ext uri="{FF2B5EF4-FFF2-40B4-BE49-F238E27FC236}">
                <a16:creationId xmlns:a16="http://schemas.microsoft.com/office/drawing/2014/main" id="{A5238DEA-5C0A-1B21-2017-6115FACDF1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710" y="1238447"/>
            <a:ext cx="1075768" cy="950756"/>
          </a:xfrm>
          <a:prstGeom prst="rect">
            <a:avLst/>
          </a:prstGeom>
        </p:spPr>
      </p:pic>
      <p:pic>
        <p:nvPicPr>
          <p:cNvPr id="20" name="Picture 19" descr="A colorful spiral with a white background&#10;&#10;AI-generated content may be incorrect.">
            <a:extLst>
              <a:ext uri="{FF2B5EF4-FFF2-40B4-BE49-F238E27FC236}">
                <a16:creationId xmlns:a16="http://schemas.microsoft.com/office/drawing/2014/main" id="{FBFC6A1A-3FB4-A8A7-54EF-4E6F4AFE6D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478" y="1238446"/>
            <a:ext cx="1075769" cy="950757"/>
          </a:xfrm>
          <a:prstGeom prst="rect">
            <a:avLst/>
          </a:prstGeom>
        </p:spPr>
      </p:pic>
      <p:pic>
        <p:nvPicPr>
          <p:cNvPr id="21" name="Picture 20" descr="A spiral of colored lines&#10;&#10;AI-generated content may be incorrect.">
            <a:extLst>
              <a:ext uri="{FF2B5EF4-FFF2-40B4-BE49-F238E27FC236}">
                <a16:creationId xmlns:a16="http://schemas.microsoft.com/office/drawing/2014/main" id="{2EA3C6A2-6D5A-4F2B-F74A-344E0F44D0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246" y="1238446"/>
            <a:ext cx="1075765" cy="950755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2A3D8B3-6F16-BD34-CB4B-C83E3FE0C2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035880"/>
              </p:ext>
            </p:extLst>
          </p:nvPr>
        </p:nvGraphicFramePr>
        <p:xfrm>
          <a:off x="2871986" y="2223943"/>
          <a:ext cx="6448025" cy="39460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1272">
                  <a:extLst>
                    <a:ext uri="{9D8B030D-6E8A-4147-A177-3AD203B41FA5}">
                      <a16:colId xmlns:a16="http://schemas.microsoft.com/office/drawing/2014/main" val="386385715"/>
                    </a:ext>
                  </a:extLst>
                </a:gridCol>
                <a:gridCol w="1276521">
                  <a:extLst>
                    <a:ext uri="{9D8B030D-6E8A-4147-A177-3AD203B41FA5}">
                      <a16:colId xmlns:a16="http://schemas.microsoft.com/office/drawing/2014/main" val="1686182509"/>
                    </a:ext>
                  </a:extLst>
                </a:gridCol>
                <a:gridCol w="1114144">
                  <a:extLst>
                    <a:ext uri="{9D8B030D-6E8A-4147-A177-3AD203B41FA5}">
                      <a16:colId xmlns:a16="http://schemas.microsoft.com/office/drawing/2014/main" val="832258491"/>
                    </a:ext>
                  </a:extLst>
                </a:gridCol>
                <a:gridCol w="1281461">
                  <a:extLst>
                    <a:ext uri="{9D8B030D-6E8A-4147-A177-3AD203B41FA5}">
                      <a16:colId xmlns:a16="http://schemas.microsoft.com/office/drawing/2014/main" val="414975491"/>
                    </a:ext>
                  </a:extLst>
                </a:gridCol>
                <a:gridCol w="1144627">
                  <a:extLst>
                    <a:ext uri="{9D8B030D-6E8A-4147-A177-3AD203B41FA5}">
                      <a16:colId xmlns:a16="http://schemas.microsoft.com/office/drawing/2014/main" val="1489577566"/>
                    </a:ext>
                  </a:extLst>
                </a:gridCol>
              </a:tblGrid>
              <a:tr h="8965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Number of spiral arms for full sampling</a:t>
                      </a:r>
                      <a:endParaRPr lang="en-US" sz="1600" dirty="0">
                        <a:latin typeface="Aptos Narrow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2564237"/>
                  </a:ext>
                </a:extLst>
              </a:tr>
              <a:tr h="374185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3 Tesla (Slew rate = 150 T/m/s, Gmax = 80 </a:t>
                      </a:r>
                      <a:r>
                        <a:rPr lang="en-US" sz="1600" b="1" dirty="0" err="1"/>
                        <a:t>mT</a:t>
                      </a:r>
                      <a:r>
                        <a:rPr lang="en-US" sz="1600" b="1" dirty="0"/>
                        <a:t>/m 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179343"/>
                  </a:ext>
                </a:extLst>
              </a:tr>
              <a:tr h="8965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Readout duration (ms)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2.344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3.308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3.992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547274"/>
                  </a:ext>
                </a:extLst>
              </a:tr>
              <a:tr h="398477">
                <a:tc>
                  <a:txBody>
                    <a:bodyPr/>
                    <a:lstStyle/>
                    <a:p>
                      <a:r>
                        <a:rPr lang="en-US" sz="1600" dirty="0"/>
                        <a:t>TR (ms)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840997"/>
                  </a:ext>
                </a:extLst>
              </a:tr>
              <a:tr h="350869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Siemens </a:t>
                      </a:r>
                      <a:r>
                        <a:rPr lang="en-US" sz="1600" b="1" dirty="0" err="1"/>
                        <a:t>FreeMax</a:t>
                      </a:r>
                      <a:r>
                        <a:rPr lang="en-US" sz="1600" b="1" dirty="0"/>
                        <a:t> 0.55 T(Slew rate= 30 T/m/s , Gmax =  12 </a:t>
                      </a:r>
                      <a:r>
                        <a:rPr lang="en-US" sz="1600" b="1" dirty="0" err="1"/>
                        <a:t>mT</a:t>
                      </a:r>
                      <a:r>
                        <a:rPr lang="en-US" sz="1600" b="1" dirty="0"/>
                        <a:t>/m)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251114"/>
                  </a:ext>
                </a:extLst>
              </a:tr>
              <a:tr h="6309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Readout duration (ms)</a:t>
                      </a:r>
                      <a:endParaRPr lang="en-US" sz="1600" b="0" dirty="0">
                        <a:latin typeface="Aptos Narrow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3.588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3274468"/>
                  </a:ext>
                </a:extLst>
              </a:tr>
              <a:tr h="398477">
                <a:tc>
                  <a:txBody>
                    <a:bodyPr/>
                    <a:lstStyle/>
                    <a:p>
                      <a:r>
                        <a:rPr lang="en-US" sz="1600" dirty="0"/>
                        <a:t>TR (ms)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29180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3A37542-4632-6086-A113-2FB08551373C}"/>
              </a:ext>
            </a:extLst>
          </p:cNvPr>
          <p:cNvSpPr/>
          <p:nvPr/>
        </p:nvSpPr>
        <p:spPr>
          <a:xfrm>
            <a:off x="2861712" y="3102795"/>
            <a:ext cx="6458299" cy="168496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AB4A97-839E-88AE-B1F6-657935ED21C2}"/>
              </a:ext>
            </a:extLst>
          </p:cNvPr>
          <p:cNvSpPr txBox="1"/>
          <p:nvPr/>
        </p:nvSpPr>
        <p:spPr>
          <a:xfrm>
            <a:off x="2503026" y="6431591"/>
            <a:ext cx="81109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FOV= 20 × 20 cm², resolution = 2.27 × 2.27 mm², slice thickness = 8 mm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959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FB92D-6BAA-FF7C-DD09-F3FD6EE3E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6F7EA-1591-75B7-151B-2FA807287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7" y="611409"/>
            <a:ext cx="10287001" cy="592302"/>
          </a:xfrm>
        </p:spPr>
        <p:txBody>
          <a:bodyPr>
            <a:no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Uniform-density spirals implemented at 0.55T and 3T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579686-2789-943E-D66F-EF1E1436FC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39500" y="6441192"/>
            <a:ext cx="493588" cy="365125"/>
          </a:xfrm>
        </p:spPr>
        <p:txBody>
          <a:bodyPr/>
          <a:lstStyle/>
          <a:p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pic>
        <p:nvPicPr>
          <p:cNvPr id="17" name="Picture 16" descr="A colorful spiral with a white background&#10;&#10;AI-generated content may be incorrect.">
            <a:extLst>
              <a:ext uri="{FF2B5EF4-FFF2-40B4-BE49-F238E27FC236}">
                <a16:creationId xmlns:a16="http://schemas.microsoft.com/office/drawing/2014/main" id="{B34F918F-E428-2D1C-C0BB-EAA07B28F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942" y="1238448"/>
            <a:ext cx="1075768" cy="950755"/>
          </a:xfrm>
          <a:prstGeom prst="rect">
            <a:avLst/>
          </a:prstGeom>
        </p:spPr>
      </p:pic>
      <p:pic>
        <p:nvPicPr>
          <p:cNvPr id="19" name="Picture 18" descr="A colorful spiral with lines&#10;&#10;AI-generated content may be incorrect.">
            <a:extLst>
              <a:ext uri="{FF2B5EF4-FFF2-40B4-BE49-F238E27FC236}">
                <a16:creationId xmlns:a16="http://schemas.microsoft.com/office/drawing/2014/main" id="{CD118F85-D2DE-C286-66F1-72F13BD273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710" y="1238447"/>
            <a:ext cx="1075768" cy="950756"/>
          </a:xfrm>
          <a:prstGeom prst="rect">
            <a:avLst/>
          </a:prstGeom>
        </p:spPr>
      </p:pic>
      <p:pic>
        <p:nvPicPr>
          <p:cNvPr id="20" name="Picture 19" descr="A colorful spiral with a white background&#10;&#10;AI-generated content may be incorrect.">
            <a:extLst>
              <a:ext uri="{FF2B5EF4-FFF2-40B4-BE49-F238E27FC236}">
                <a16:creationId xmlns:a16="http://schemas.microsoft.com/office/drawing/2014/main" id="{E452760E-C36E-A347-A7CD-9AB00DA3A5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478" y="1238446"/>
            <a:ext cx="1075769" cy="950757"/>
          </a:xfrm>
          <a:prstGeom prst="rect">
            <a:avLst/>
          </a:prstGeom>
        </p:spPr>
      </p:pic>
      <p:pic>
        <p:nvPicPr>
          <p:cNvPr id="21" name="Picture 20" descr="A spiral of colored lines&#10;&#10;AI-generated content may be incorrect.">
            <a:extLst>
              <a:ext uri="{FF2B5EF4-FFF2-40B4-BE49-F238E27FC236}">
                <a16:creationId xmlns:a16="http://schemas.microsoft.com/office/drawing/2014/main" id="{FC956B8B-E133-5805-14CB-9AB3683045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246" y="1238446"/>
            <a:ext cx="1075765" cy="950755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921C661-0FFD-BA5C-AA16-288A449190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240788"/>
              </p:ext>
            </p:extLst>
          </p:nvPr>
        </p:nvGraphicFramePr>
        <p:xfrm>
          <a:off x="2871986" y="2223943"/>
          <a:ext cx="6448025" cy="39460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1272">
                  <a:extLst>
                    <a:ext uri="{9D8B030D-6E8A-4147-A177-3AD203B41FA5}">
                      <a16:colId xmlns:a16="http://schemas.microsoft.com/office/drawing/2014/main" val="386385715"/>
                    </a:ext>
                  </a:extLst>
                </a:gridCol>
                <a:gridCol w="1276521">
                  <a:extLst>
                    <a:ext uri="{9D8B030D-6E8A-4147-A177-3AD203B41FA5}">
                      <a16:colId xmlns:a16="http://schemas.microsoft.com/office/drawing/2014/main" val="1686182509"/>
                    </a:ext>
                  </a:extLst>
                </a:gridCol>
                <a:gridCol w="1114144">
                  <a:extLst>
                    <a:ext uri="{9D8B030D-6E8A-4147-A177-3AD203B41FA5}">
                      <a16:colId xmlns:a16="http://schemas.microsoft.com/office/drawing/2014/main" val="832258491"/>
                    </a:ext>
                  </a:extLst>
                </a:gridCol>
                <a:gridCol w="1281461">
                  <a:extLst>
                    <a:ext uri="{9D8B030D-6E8A-4147-A177-3AD203B41FA5}">
                      <a16:colId xmlns:a16="http://schemas.microsoft.com/office/drawing/2014/main" val="414975491"/>
                    </a:ext>
                  </a:extLst>
                </a:gridCol>
                <a:gridCol w="1144627">
                  <a:extLst>
                    <a:ext uri="{9D8B030D-6E8A-4147-A177-3AD203B41FA5}">
                      <a16:colId xmlns:a16="http://schemas.microsoft.com/office/drawing/2014/main" val="1489577566"/>
                    </a:ext>
                  </a:extLst>
                </a:gridCol>
              </a:tblGrid>
              <a:tr h="8965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Number of spiral arms for full sampling</a:t>
                      </a:r>
                      <a:endParaRPr lang="en-US" sz="1600" dirty="0">
                        <a:latin typeface="Aptos Narrow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2564237"/>
                  </a:ext>
                </a:extLst>
              </a:tr>
              <a:tr h="374185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GE Premier 3T(Slew rate = 150 T/m/s, Gmax = 80 </a:t>
                      </a:r>
                      <a:r>
                        <a:rPr lang="en-US" sz="1600" b="1" dirty="0" err="1"/>
                        <a:t>mT</a:t>
                      </a:r>
                      <a:r>
                        <a:rPr lang="en-US" sz="1600" b="1" dirty="0"/>
                        <a:t>/m 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179343"/>
                  </a:ext>
                </a:extLst>
              </a:tr>
              <a:tr h="8965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Readout duration (ms)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2.344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3.308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3.992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547274"/>
                  </a:ext>
                </a:extLst>
              </a:tr>
              <a:tr h="398477">
                <a:tc>
                  <a:txBody>
                    <a:bodyPr/>
                    <a:lstStyle/>
                    <a:p>
                      <a:r>
                        <a:rPr lang="en-US" sz="1600" dirty="0"/>
                        <a:t>TR (ms)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840997"/>
                  </a:ext>
                </a:extLst>
              </a:tr>
              <a:tr h="350869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Siemens </a:t>
                      </a:r>
                      <a:r>
                        <a:rPr lang="en-US" sz="1600" b="1" dirty="0" err="1"/>
                        <a:t>FreeMax</a:t>
                      </a:r>
                      <a:r>
                        <a:rPr lang="en-US" sz="1600" b="1" dirty="0"/>
                        <a:t> 0.55 T(Slew rate= 30 T/m/s , Gmax =  12 </a:t>
                      </a:r>
                      <a:r>
                        <a:rPr lang="en-US" sz="1600" b="1" dirty="0" err="1"/>
                        <a:t>mT</a:t>
                      </a:r>
                      <a:r>
                        <a:rPr lang="en-US" sz="1600" b="1" dirty="0"/>
                        <a:t>/m)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251114"/>
                  </a:ext>
                </a:extLst>
              </a:tr>
              <a:tr h="6309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Readout duration (ms)</a:t>
                      </a:r>
                      <a:endParaRPr lang="en-US" sz="1600" b="0" dirty="0">
                        <a:latin typeface="Aptos Narrow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3.588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3274468"/>
                  </a:ext>
                </a:extLst>
              </a:tr>
              <a:tr h="398477">
                <a:tc>
                  <a:txBody>
                    <a:bodyPr/>
                    <a:lstStyle/>
                    <a:p>
                      <a:r>
                        <a:rPr lang="en-US" sz="1600" dirty="0"/>
                        <a:t>TR (ms)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29180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E1E5264-6E76-FB90-A3FE-0C0931806F8A}"/>
              </a:ext>
            </a:extLst>
          </p:cNvPr>
          <p:cNvSpPr txBox="1"/>
          <p:nvPr/>
        </p:nvSpPr>
        <p:spPr>
          <a:xfrm>
            <a:off x="2503026" y="6431591"/>
            <a:ext cx="81109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FOV= 20 × 20 cm², resolution = 2.27 × 2.27 mm², slice thickness = 8 mm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64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29483-2730-BFFA-E74C-1F31D294C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650763"/>
            <a:ext cx="10287001" cy="86908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470E76-5024-DA0C-3B87-22947C9678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39500" y="6441192"/>
            <a:ext cx="508215" cy="365125"/>
          </a:xfrm>
        </p:spPr>
        <p:txBody>
          <a:bodyPr/>
          <a:lstStyle/>
          <a:p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F2E7DB4-1177-BF6B-4902-84E82FB54281}"/>
              </a:ext>
            </a:extLst>
          </p:cNvPr>
          <p:cNvSpPr txBox="1">
            <a:spLocks/>
          </p:cNvSpPr>
          <p:nvPr/>
        </p:nvSpPr>
        <p:spPr>
          <a:xfrm>
            <a:off x="952499" y="1519852"/>
            <a:ext cx="10286999" cy="488213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volunteers were imaged </a:t>
            </a:r>
          </a:p>
          <a:p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0.55 T (commercial gradients) and 3 T (high performing gradients)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Speech tasks: za-</a:t>
            </a:r>
            <a:r>
              <a:rPr lang="en-US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-za (interleaved consonant vowel sounds) and fluent rapid speech counting numbers</a:t>
            </a:r>
          </a:p>
          <a:p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Custom 16 channel coil utilized on the 3T</a:t>
            </a:r>
          </a:p>
          <a:p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Flex 6 channel coil utilized on the 0.55 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Continuous golden angle interleaving (mid-sagittal imaging)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View-sharing and </a:t>
            </a:r>
            <a:r>
              <a:rPr lang="en-US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spatio</a:t>
            </a: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-temporal total variation reconstruction was implemented at varying under-sampling factors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102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5AF11-BD04-0052-2631-55ADD3553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CBBC0EF-54FA-1F9C-15AD-0C318ABB4CCC}"/>
              </a:ext>
            </a:extLst>
          </p:cNvPr>
          <p:cNvSpPr txBox="1">
            <a:spLocks/>
          </p:cNvSpPr>
          <p:nvPr/>
        </p:nvSpPr>
        <p:spPr>
          <a:xfrm>
            <a:off x="952500" y="2038513"/>
            <a:ext cx="10286999" cy="7599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113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B513A-5ECA-2745-C162-7DC37C0E7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ooter Placeholder 2">
            <a:extLst>
              <a:ext uri="{FF2B5EF4-FFF2-40B4-BE49-F238E27FC236}">
                <a16:creationId xmlns:a16="http://schemas.microsoft.com/office/drawing/2014/main" id="{18E8C01D-FF74-647D-1CBB-5813BF745103}"/>
              </a:ext>
            </a:extLst>
          </p:cNvPr>
          <p:cNvSpPr txBox="1">
            <a:spLocks/>
          </p:cNvSpPr>
          <p:nvPr/>
        </p:nvSpPr>
        <p:spPr>
          <a:xfrm>
            <a:off x="11239500" y="6441192"/>
            <a:ext cx="4906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BD00F5C-A85F-26A0-13A9-8D1F75778B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554685"/>
              </p:ext>
            </p:extLst>
          </p:nvPr>
        </p:nvGraphicFramePr>
        <p:xfrm>
          <a:off x="1809620" y="1962142"/>
          <a:ext cx="1001104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02600">
                  <a:extLst>
                    <a:ext uri="{9D8B030D-6E8A-4147-A177-3AD203B41FA5}">
                      <a16:colId xmlns:a16="http://schemas.microsoft.com/office/drawing/2014/main" val="807166266"/>
                    </a:ext>
                  </a:extLst>
                </a:gridCol>
                <a:gridCol w="2602920">
                  <a:extLst>
                    <a:ext uri="{9D8B030D-6E8A-4147-A177-3AD203B41FA5}">
                      <a16:colId xmlns:a16="http://schemas.microsoft.com/office/drawing/2014/main" val="2242586690"/>
                    </a:ext>
                  </a:extLst>
                </a:gridCol>
                <a:gridCol w="2502761">
                  <a:extLst>
                    <a:ext uri="{9D8B030D-6E8A-4147-A177-3AD203B41FA5}">
                      <a16:colId xmlns:a16="http://schemas.microsoft.com/office/drawing/2014/main" val="4263568069"/>
                    </a:ext>
                  </a:extLst>
                </a:gridCol>
                <a:gridCol w="2502761">
                  <a:extLst>
                    <a:ext uri="{9D8B030D-6E8A-4147-A177-3AD203B41FA5}">
                      <a16:colId xmlns:a16="http://schemas.microsoft.com/office/drawing/2014/main" val="19122972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ptos Narrow" panose="020B0004020202020204" pitchFamily="34" charset="0"/>
                        </a:rPr>
                        <a:t>27 arms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ptos Narrow" panose="020B0004020202020204" pitchFamily="34" charset="0"/>
                        </a:rPr>
                        <a:t>16 arms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ptos Narrow" panose="020B0004020202020204" pitchFamily="34" charset="0"/>
                        </a:rPr>
                        <a:t>11 arms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ptos Narrow" panose="020B0004020202020204" pitchFamily="34" charset="0"/>
                        </a:rPr>
                        <a:t>9 arms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7100646"/>
                  </a:ext>
                </a:extLst>
              </a:tr>
            </a:tbl>
          </a:graphicData>
        </a:graphic>
      </p:graphicFrame>
      <p:pic>
        <p:nvPicPr>
          <p:cNvPr id="17" name="VS">
            <a:hlinkClick r:id="" action="ppaction://media"/>
            <a:extLst>
              <a:ext uri="{FF2B5EF4-FFF2-40B4-BE49-F238E27FC236}">
                <a16:creationId xmlns:a16="http://schemas.microsoft.com/office/drawing/2014/main" id="{7E077F90-EA7B-0960-F625-1BF81017FF2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397.633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1809620" y="2471997"/>
            <a:ext cx="2502249" cy="23772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9E69E08-564A-8855-B2DC-D9876517DAFE}"/>
              </a:ext>
            </a:extLst>
          </p:cNvPr>
          <p:cNvSpPr txBox="1"/>
          <p:nvPr/>
        </p:nvSpPr>
        <p:spPr>
          <a:xfrm rot="5400000">
            <a:off x="2306122" y="1711681"/>
            <a:ext cx="430887" cy="182943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1600" baseline="-250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read</a:t>
            </a: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=3.58 </a:t>
            </a:r>
            <a:r>
              <a:rPr lang="en-US" sz="1600" dirty="0" err="1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ms</a:t>
            </a:r>
            <a:endParaRPr lang="en-US" sz="1600" dirty="0">
              <a:solidFill>
                <a:srgbClr val="FFFF00"/>
              </a:solidFill>
              <a:latin typeface="Aptos Narrow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5C75CF-5814-5AC3-7E43-189590CA18E7}"/>
              </a:ext>
            </a:extLst>
          </p:cNvPr>
          <p:cNvSpPr txBox="1"/>
          <p:nvPr/>
        </p:nvSpPr>
        <p:spPr>
          <a:xfrm rot="5400000">
            <a:off x="2482843" y="3616890"/>
            <a:ext cx="430887" cy="182943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t </a:t>
            </a:r>
            <a:r>
              <a:rPr lang="en-US" sz="1600" baseline="-250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foot print</a:t>
            </a: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=191.7 </a:t>
            </a:r>
            <a:r>
              <a:rPr lang="en-US" sz="1600" dirty="0" err="1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ms</a:t>
            </a:r>
            <a:endParaRPr lang="en-US" sz="1600" dirty="0">
              <a:solidFill>
                <a:srgbClr val="FFFF00"/>
              </a:solidFill>
              <a:latin typeface="Aptos Narrow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86165A3-2F3C-06E4-EE3C-B0C681B74E1F}"/>
              </a:ext>
            </a:extLst>
          </p:cNvPr>
          <p:cNvSpPr txBox="1"/>
          <p:nvPr/>
        </p:nvSpPr>
        <p:spPr>
          <a:xfrm rot="5400000">
            <a:off x="429297" y="2905015"/>
            <a:ext cx="923330" cy="182943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latin typeface="Aptos Narrow" panose="020B0004020202020204" pitchFamily="34" charset="0"/>
                <a:cs typeface="Times New Roman" panose="02020603050405020304" pitchFamily="18" charset="0"/>
              </a:rPr>
              <a:t>0.55T Free max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latin typeface="Aptos Narrow" panose="020B0004020202020204" pitchFamily="34" charset="0"/>
                <a:cs typeface="Times New Roman" panose="02020603050405020304" pitchFamily="18" charset="0"/>
              </a:rPr>
              <a:t>Slew rate= 30 T/m/s </a:t>
            </a:r>
            <a:r>
              <a:rPr lang="en-US" sz="1600" b="1" dirty="0" err="1">
                <a:latin typeface="Aptos Narrow" panose="020B0004020202020204" pitchFamily="34" charset="0"/>
                <a:cs typeface="Times New Roman" panose="02020603050405020304" pitchFamily="18" charset="0"/>
              </a:rPr>
              <a:t>Gmax</a:t>
            </a:r>
            <a:r>
              <a:rPr lang="en-US" sz="1600" b="1" dirty="0">
                <a:latin typeface="Aptos Narrow" panose="020B0004020202020204" pitchFamily="34" charset="0"/>
                <a:cs typeface="Times New Roman" panose="02020603050405020304" pitchFamily="18" charset="0"/>
              </a:rPr>
              <a:t> =  12 mT/m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4368B12-ED43-10C7-EE01-D89FCA3A1916}"/>
              </a:ext>
            </a:extLst>
          </p:cNvPr>
          <p:cNvSpPr txBox="1"/>
          <p:nvPr/>
        </p:nvSpPr>
        <p:spPr>
          <a:xfrm>
            <a:off x="2503026" y="6431591"/>
            <a:ext cx="81109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FOV= 20 × 20 cm², resolution = 2.27 × 2.27 mm², slice thickness = 8 mm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CCF5587-6F49-318B-5383-9241226A2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51326"/>
            <a:ext cx="10287001" cy="592302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View-sharing reconstructions - subject uttering the phrase /za/-/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/-/za/</a:t>
            </a:r>
          </a:p>
        </p:txBody>
      </p:sp>
    </p:spTree>
    <p:extLst>
      <p:ext uri="{BB962C8B-B14F-4D97-AF65-F5344CB8AC3E}">
        <p14:creationId xmlns:p14="http://schemas.microsoft.com/office/powerpoint/2010/main" val="153067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086A1-1830-9DDD-D6B8-291592D9E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6DA1B-74C7-5AED-DE1C-AB18A3318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51326"/>
            <a:ext cx="10287001" cy="592302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View-sharing reconstructions - subject uttering the phrase /za/-/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/-/za/</a:t>
            </a:r>
          </a:p>
        </p:txBody>
      </p:sp>
      <p:sp>
        <p:nvSpPr>
          <p:cNvPr id="38" name="Footer Placeholder 2">
            <a:extLst>
              <a:ext uri="{FF2B5EF4-FFF2-40B4-BE49-F238E27FC236}">
                <a16:creationId xmlns:a16="http://schemas.microsoft.com/office/drawing/2014/main" id="{6796F398-9EA8-646F-7B29-F526749A0E8E}"/>
              </a:ext>
            </a:extLst>
          </p:cNvPr>
          <p:cNvSpPr txBox="1">
            <a:spLocks/>
          </p:cNvSpPr>
          <p:nvPr/>
        </p:nvSpPr>
        <p:spPr>
          <a:xfrm>
            <a:off x="11239500" y="6441192"/>
            <a:ext cx="4906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7D90926-144F-FD80-91E6-DF8F61F971FB}"/>
              </a:ext>
            </a:extLst>
          </p:cNvPr>
          <p:cNvGraphicFramePr>
            <a:graphicFrameLocks noGrp="1"/>
          </p:cNvGraphicFramePr>
          <p:nvPr/>
        </p:nvGraphicFramePr>
        <p:xfrm>
          <a:off x="1809620" y="1962142"/>
          <a:ext cx="1001104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02600">
                  <a:extLst>
                    <a:ext uri="{9D8B030D-6E8A-4147-A177-3AD203B41FA5}">
                      <a16:colId xmlns:a16="http://schemas.microsoft.com/office/drawing/2014/main" val="807166266"/>
                    </a:ext>
                  </a:extLst>
                </a:gridCol>
                <a:gridCol w="2602920">
                  <a:extLst>
                    <a:ext uri="{9D8B030D-6E8A-4147-A177-3AD203B41FA5}">
                      <a16:colId xmlns:a16="http://schemas.microsoft.com/office/drawing/2014/main" val="2242586690"/>
                    </a:ext>
                  </a:extLst>
                </a:gridCol>
                <a:gridCol w="2502761">
                  <a:extLst>
                    <a:ext uri="{9D8B030D-6E8A-4147-A177-3AD203B41FA5}">
                      <a16:colId xmlns:a16="http://schemas.microsoft.com/office/drawing/2014/main" val="4263568069"/>
                    </a:ext>
                  </a:extLst>
                </a:gridCol>
                <a:gridCol w="2502761">
                  <a:extLst>
                    <a:ext uri="{9D8B030D-6E8A-4147-A177-3AD203B41FA5}">
                      <a16:colId xmlns:a16="http://schemas.microsoft.com/office/drawing/2014/main" val="19122972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ptos Narrow" panose="020B0004020202020204" pitchFamily="34" charset="0"/>
                        </a:rPr>
                        <a:t>27 arms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ptos Narrow" panose="020B0004020202020204" pitchFamily="34" charset="0"/>
                        </a:rPr>
                        <a:t>16 arms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ptos Narrow" panose="020B0004020202020204" pitchFamily="34" charset="0"/>
                        </a:rPr>
                        <a:t>11 arms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ptos Narrow" panose="020B0004020202020204" pitchFamily="34" charset="0"/>
                        </a:rPr>
                        <a:t>9 arms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7100646"/>
                  </a:ext>
                </a:extLst>
              </a:tr>
            </a:tbl>
          </a:graphicData>
        </a:graphic>
      </p:graphicFrame>
      <p:pic>
        <p:nvPicPr>
          <p:cNvPr id="17" name="VS">
            <a:hlinkClick r:id="" action="ppaction://media"/>
            <a:extLst>
              <a:ext uri="{FF2B5EF4-FFF2-40B4-BE49-F238E27FC236}">
                <a16:creationId xmlns:a16="http://schemas.microsoft.com/office/drawing/2014/main" id="{9BB20A25-3850-1686-3D96-19A8D6ABD6E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397.633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>
            <a:off x="1809620" y="2471997"/>
            <a:ext cx="2502249" cy="23772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7906100-089F-7CDB-71B5-267616156F12}"/>
              </a:ext>
            </a:extLst>
          </p:cNvPr>
          <p:cNvSpPr txBox="1"/>
          <p:nvPr/>
        </p:nvSpPr>
        <p:spPr>
          <a:xfrm rot="5400000">
            <a:off x="2306122" y="1711681"/>
            <a:ext cx="430887" cy="182943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1600" baseline="-250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read</a:t>
            </a: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=3.58 </a:t>
            </a:r>
            <a:r>
              <a:rPr lang="en-US" sz="1600" dirty="0" err="1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ms</a:t>
            </a:r>
            <a:endParaRPr lang="en-US" sz="1600" dirty="0">
              <a:solidFill>
                <a:srgbClr val="FFFF00"/>
              </a:solidFill>
              <a:latin typeface="Aptos Narrow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CDA7B9-F3D8-21D6-09AF-F397D86BAE8A}"/>
              </a:ext>
            </a:extLst>
          </p:cNvPr>
          <p:cNvSpPr txBox="1"/>
          <p:nvPr/>
        </p:nvSpPr>
        <p:spPr>
          <a:xfrm rot="5400000">
            <a:off x="2482843" y="3616890"/>
            <a:ext cx="430887" cy="182943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t </a:t>
            </a:r>
            <a:r>
              <a:rPr lang="en-US" sz="1600" baseline="-250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foot print</a:t>
            </a: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=191.7 </a:t>
            </a:r>
            <a:r>
              <a:rPr lang="en-US" sz="1600" dirty="0" err="1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ms</a:t>
            </a:r>
            <a:endParaRPr lang="en-US" sz="1600" dirty="0">
              <a:solidFill>
                <a:srgbClr val="FFFF00"/>
              </a:solidFill>
              <a:latin typeface="Aptos Narrow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VS">
            <a:hlinkClick r:id="" action="ppaction://media"/>
            <a:extLst>
              <a:ext uri="{FF2B5EF4-FFF2-40B4-BE49-F238E27FC236}">
                <a16:creationId xmlns:a16="http://schemas.microsoft.com/office/drawing/2014/main" id="{70F8C7CA-8F36-156D-7B4A-FC1F0ED1CCA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1145.190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 flipH="1">
            <a:off x="4339695" y="2461008"/>
            <a:ext cx="2502249" cy="237728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0583683-1A8E-75A9-9E32-94A874B10FEE}"/>
              </a:ext>
            </a:extLst>
          </p:cNvPr>
          <p:cNvSpPr txBox="1"/>
          <p:nvPr/>
        </p:nvSpPr>
        <p:spPr>
          <a:xfrm rot="5400000">
            <a:off x="4808764" y="1700691"/>
            <a:ext cx="430887" cy="182943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1600" baseline="-250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read</a:t>
            </a: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=5.32 </a:t>
            </a:r>
            <a:r>
              <a:rPr lang="en-US" sz="1600" dirty="0" err="1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ms</a:t>
            </a:r>
            <a:endParaRPr lang="en-US" sz="1600" dirty="0">
              <a:solidFill>
                <a:srgbClr val="FFFF00"/>
              </a:solidFill>
              <a:latin typeface="Aptos Narrow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1BCE88-743C-BAF2-6EAB-D14F8190C9C3}"/>
              </a:ext>
            </a:extLst>
          </p:cNvPr>
          <p:cNvSpPr txBox="1"/>
          <p:nvPr/>
        </p:nvSpPr>
        <p:spPr>
          <a:xfrm rot="5400000">
            <a:off x="4958631" y="3612900"/>
            <a:ext cx="430887" cy="182943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t </a:t>
            </a:r>
            <a:r>
              <a:rPr lang="en-US" sz="1600" baseline="-250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foot print</a:t>
            </a: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=145.6 </a:t>
            </a:r>
            <a:r>
              <a:rPr lang="en-US" sz="1600" dirty="0" err="1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ms</a:t>
            </a:r>
            <a:endParaRPr lang="en-US" sz="1600" dirty="0">
              <a:solidFill>
                <a:srgbClr val="FFFF00"/>
              </a:solidFill>
              <a:latin typeface="Aptos Narrow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VS">
            <a:hlinkClick r:id="" action="ppaction://media"/>
            <a:extLst>
              <a:ext uri="{FF2B5EF4-FFF2-40B4-BE49-F238E27FC236}">
                <a16:creationId xmlns:a16="http://schemas.microsoft.com/office/drawing/2014/main" id="{2A8DFF23-A380-2BD8-8188-ED8CA868DE2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4">
                  <p14:trim end="476.915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>
            <a:off x="6869770" y="2462027"/>
            <a:ext cx="2502249" cy="237728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CC22205-71FF-4D5E-E1B5-77765124D7CA}"/>
              </a:ext>
            </a:extLst>
          </p:cNvPr>
          <p:cNvSpPr txBox="1"/>
          <p:nvPr/>
        </p:nvSpPr>
        <p:spPr>
          <a:xfrm rot="5400000">
            <a:off x="7340165" y="1679344"/>
            <a:ext cx="430887" cy="182943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1600" baseline="-250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read</a:t>
            </a: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=7.38 </a:t>
            </a:r>
            <a:r>
              <a:rPr lang="en-US" sz="1600" dirty="0" err="1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ms</a:t>
            </a:r>
            <a:endParaRPr lang="en-US" sz="1600" dirty="0">
              <a:solidFill>
                <a:srgbClr val="FFFF00"/>
              </a:solidFill>
              <a:latin typeface="Aptos Narrow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470838E-DDA4-5447-B054-60AE3AE605A1}"/>
              </a:ext>
            </a:extLst>
          </p:cNvPr>
          <p:cNvSpPr txBox="1"/>
          <p:nvPr/>
        </p:nvSpPr>
        <p:spPr>
          <a:xfrm rot="5400000">
            <a:off x="7534127" y="3613919"/>
            <a:ext cx="430887" cy="182943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t </a:t>
            </a:r>
            <a:r>
              <a:rPr lang="en-US" sz="1600" baseline="-250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foot print</a:t>
            </a: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=132 </a:t>
            </a:r>
            <a:r>
              <a:rPr lang="en-US" sz="1600" dirty="0" err="1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ms</a:t>
            </a:r>
            <a:endParaRPr lang="en-US" sz="1600" dirty="0">
              <a:solidFill>
                <a:srgbClr val="FFFF00"/>
              </a:solidFill>
              <a:latin typeface="Aptos Narrow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4" name="VS">
            <a:hlinkClick r:id="" action="ppaction://media"/>
            <a:extLst>
              <a:ext uri="{FF2B5EF4-FFF2-40B4-BE49-F238E27FC236}">
                <a16:creationId xmlns:a16="http://schemas.microsoft.com/office/drawing/2014/main" id="{9EE6C3AE-3F97-28A0-2F7F-D39B99A9EA2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5">
                  <p14:trim end="187.910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 flipH="1">
            <a:off x="9399845" y="2462026"/>
            <a:ext cx="2502250" cy="237728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F052C12-44BD-9AAB-8656-CC0D383EC457}"/>
              </a:ext>
            </a:extLst>
          </p:cNvPr>
          <p:cNvSpPr txBox="1"/>
          <p:nvPr/>
        </p:nvSpPr>
        <p:spPr>
          <a:xfrm rot="5400000">
            <a:off x="9867626" y="1679342"/>
            <a:ext cx="430887" cy="182943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1600" baseline="-250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read</a:t>
            </a: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=8.89 </a:t>
            </a:r>
            <a:r>
              <a:rPr lang="en-US" sz="1600" dirty="0" err="1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ms</a:t>
            </a:r>
            <a:endParaRPr lang="en-US" sz="1600" dirty="0">
              <a:solidFill>
                <a:srgbClr val="FFFF00"/>
              </a:solidFill>
              <a:latin typeface="Aptos Narrow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3B2AE8A-8C41-E3BA-A64A-6046F61AD868}"/>
              </a:ext>
            </a:extLst>
          </p:cNvPr>
          <p:cNvSpPr txBox="1"/>
          <p:nvPr/>
        </p:nvSpPr>
        <p:spPr>
          <a:xfrm rot="5400000">
            <a:off x="9964608" y="3606917"/>
            <a:ext cx="430887" cy="182943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t </a:t>
            </a:r>
            <a:r>
              <a:rPr lang="en-US" sz="1600" baseline="-250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foot print</a:t>
            </a: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=126 </a:t>
            </a:r>
            <a:r>
              <a:rPr lang="en-US" sz="1600" dirty="0" err="1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ms</a:t>
            </a:r>
            <a:endParaRPr lang="en-US" sz="1600" dirty="0">
              <a:solidFill>
                <a:srgbClr val="FFFF00"/>
              </a:solidFill>
              <a:latin typeface="Aptos Narrow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09555B7-1AF3-6F3D-BDA3-AF840EB5A55B}"/>
              </a:ext>
            </a:extLst>
          </p:cNvPr>
          <p:cNvSpPr txBox="1"/>
          <p:nvPr/>
        </p:nvSpPr>
        <p:spPr>
          <a:xfrm rot="5400000">
            <a:off x="429297" y="2905015"/>
            <a:ext cx="923330" cy="182943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latin typeface="Aptos Narrow" panose="020B0004020202020204" pitchFamily="34" charset="0"/>
                <a:cs typeface="Times New Roman" panose="02020603050405020304" pitchFamily="18" charset="0"/>
              </a:rPr>
              <a:t>0.55T Free max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latin typeface="Aptos Narrow" panose="020B0004020202020204" pitchFamily="34" charset="0"/>
                <a:cs typeface="Times New Roman" panose="02020603050405020304" pitchFamily="18" charset="0"/>
              </a:rPr>
              <a:t>Slew rate= 30 T/m/s </a:t>
            </a:r>
            <a:r>
              <a:rPr lang="en-US" sz="1600" b="1" dirty="0" err="1">
                <a:latin typeface="Aptos Narrow" panose="020B0004020202020204" pitchFamily="34" charset="0"/>
                <a:cs typeface="Times New Roman" panose="02020603050405020304" pitchFamily="18" charset="0"/>
              </a:rPr>
              <a:t>Gmax</a:t>
            </a:r>
            <a:r>
              <a:rPr lang="en-US" sz="1600" b="1" dirty="0">
                <a:latin typeface="Aptos Narrow" panose="020B0004020202020204" pitchFamily="34" charset="0"/>
                <a:cs typeface="Times New Roman" panose="02020603050405020304" pitchFamily="18" charset="0"/>
              </a:rPr>
              <a:t> =  12 mT/m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78189D0-1EEE-298C-50B2-DC392AB7B314}"/>
              </a:ext>
            </a:extLst>
          </p:cNvPr>
          <p:cNvSpPr txBox="1"/>
          <p:nvPr/>
        </p:nvSpPr>
        <p:spPr>
          <a:xfrm>
            <a:off x="5108551" y="1511631"/>
            <a:ext cx="67935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Robust to off-resonance blur at 0.55 T even at t</a:t>
            </a:r>
            <a:r>
              <a:rPr lang="en-US" sz="2000" b="1" baseline="-2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 </a:t>
            </a: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8.89 ms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4808223-586B-ED49-027A-FEEF44EF7D4B}"/>
              </a:ext>
            </a:extLst>
          </p:cNvPr>
          <p:cNvSpPr/>
          <p:nvPr/>
        </p:nvSpPr>
        <p:spPr>
          <a:xfrm>
            <a:off x="9381356" y="2429785"/>
            <a:ext cx="2502249" cy="2372486"/>
          </a:xfrm>
          <a:prstGeom prst="rect">
            <a:avLst/>
          </a:prstGeom>
          <a:noFill/>
          <a:ln w="1016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D931E9-19F8-B2E6-3926-8D93614A36D5}"/>
              </a:ext>
            </a:extLst>
          </p:cNvPr>
          <p:cNvSpPr txBox="1"/>
          <p:nvPr/>
        </p:nvSpPr>
        <p:spPr>
          <a:xfrm>
            <a:off x="2503026" y="6431591"/>
            <a:ext cx="81109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FOV= 20 × 20 cm², resolution = 2.27 × 2.27 mm², slice thickness = 8 mm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03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0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0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19F86-CFA8-9185-ACC4-2601E10B0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Upper Airway Complex</a:t>
            </a:r>
          </a:p>
        </p:txBody>
      </p:sp>
      <p:pic>
        <p:nvPicPr>
          <p:cNvPr id="4" name="Picture 2" descr="Diagram of the anatomy of the upper respiratory system">
            <a:extLst>
              <a:ext uri="{FF2B5EF4-FFF2-40B4-BE49-F238E27FC236}">
                <a16:creationId xmlns:a16="http://schemas.microsoft.com/office/drawing/2014/main" id="{C2542568-3664-2ADD-B2EF-DFE92459C0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6" b="11730"/>
          <a:stretch>
            <a:fillRect/>
          </a:stretch>
        </p:blipFill>
        <p:spPr bwMode="auto">
          <a:xfrm>
            <a:off x="2691108" y="1395866"/>
            <a:ext cx="6565800" cy="4906214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66DA2C2F-FEB0-AA8E-29F6-292E149541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39500" y="6441192"/>
            <a:ext cx="406227" cy="365125"/>
          </a:xfrm>
        </p:spPr>
        <p:txBody>
          <a:bodyPr/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379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0B5E1E-4D68-DF68-D967-7135F3EE2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813D3C-A9E8-3057-85A4-D07A7822D2FA}"/>
              </a:ext>
            </a:extLst>
          </p:cNvPr>
          <p:cNvSpPr txBox="1"/>
          <p:nvPr/>
        </p:nvSpPr>
        <p:spPr>
          <a:xfrm rot="5400000">
            <a:off x="595817" y="3755981"/>
            <a:ext cx="923330" cy="2009298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latin typeface="Aptos Narrow" panose="020B0004020202020204" pitchFamily="34" charset="0"/>
                <a:cs typeface="Times New Roman" panose="02020603050405020304" pitchFamily="18" charset="0"/>
              </a:rPr>
              <a:t>3T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latin typeface="Aptos Narrow" panose="020B0004020202020204" pitchFamily="34" charset="0"/>
                <a:cs typeface="Times New Roman" panose="02020603050405020304" pitchFamily="18" charset="0"/>
              </a:rPr>
              <a:t>Slew rate = 150 T/m/s  Gmax =  80 mT/m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F9A60FC-D1EC-C3FF-DC43-8D41484A7DF9}"/>
              </a:ext>
            </a:extLst>
          </p:cNvPr>
          <p:cNvGraphicFramePr>
            <a:graphicFrameLocks noGrp="1"/>
          </p:cNvGraphicFramePr>
          <p:nvPr/>
        </p:nvGraphicFramePr>
        <p:xfrm>
          <a:off x="2039686" y="664269"/>
          <a:ext cx="1001104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02600">
                  <a:extLst>
                    <a:ext uri="{9D8B030D-6E8A-4147-A177-3AD203B41FA5}">
                      <a16:colId xmlns:a16="http://schemas.microsoft.com/office/drawing/2014/main" val="807166266"/>
                    </a:ext>
                  </a:extLst>
                </a:gridCol>
                <a:gridCol w="2602920">
                  <a:extLst>
                    <a:ext uri="{9D8B030D-6E8A-4147-A177-3AD203B41FA5}">
                      <a16:colId xmlns:a16="http://schemas.microsoft.com/office/drawing/2014/main" val="2242586690"/>
                    </a:ext>
                  </a:extLst>
                </a:gridCol>
                <a:gridCol w="2502761">
                  <a:extLst>
                    <a:ext uri="{9D8B030D-6E8A-4147-A177-3AD203B41FA5}">
                      <a16:colId xmlns:a16="http://schemas.microsoft.com/office/drawing/2014/main" val="4263568069"/>
                    </a:ext>
                  </a:extLst>
                </a:gridCol>
                <a:gridCol w="2502761">
                  <a:extLst>
                    <a:ext uri="{9D8B030D-6E8A-4147-A177-3AD203B41FA5}">
                      <a16:colId xmlns:a16="http://schemas.microsoft.com/office/drawing/2014/main" val="19122972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ptos Narrow" panose="020B0004020202020204" pitchFamily="34" charset="0"/>
                        </a:rPr>
                        <a:t>27 arms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ptos Narrow" panose="020B0004020202020204" pitchFamily="34" charset="0"/>
                        </a:rPr>
                        <a:t>16 arms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ptos Narrow" panose="020B0004020202020204" pitchFamily="34" charset="0"/>
                        </a:rPr>
                        <a:t>11 arms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ptos Narrow" panose="020B0004020202020204" pitchFamily="34" charset="0"/>
                        </a:rPr>
                        <a:t>9 arms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7100646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D2CFD20A-7315-95D2-6681-52D25D92B502}"/>
              </a:ext>
            </a:extLst>
          </p:cNvPr>
          <p:cNvSpPr txBox="1"/>
          <p:nvPr/>
        </p:nvSpPr>
        <p:spPr>
          <a:xfrm>
            <a:off x="0" y="623313"/>
            <a:ext cx="21256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latin typeface="Aptos Narrow" panose="020B0004020202020204" pitchFamily="34" charset="0"/>
              </a:rPr>
              <a:t>Number of spiral arms for full sampling</a:t>
            </a:r>
            <a:endParaRPr lang="en-US" sz="1600" b="1" dirty="0">
              <a:latin typeface="Aptos Narrow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VS">
            <a:hlinkClick r:id="" action="ppaction://media"/>
            <a:extLst>
              <a:ext uri="{FF2B5EF4-FFF2-40B4-BE49-F238E27FC236}">
                <a16:creationId xmlns:a16="http://schemas.microsoft.com/office/drawing/2014/main" id="{C4E2BEE8-DB90-C1C7-4BC7-A6F13094008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443.972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 flipH="1">
            <a:off x="2032514" y="3586596"/>
            <a:ext cx="2502249" cy="23772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4EB5189-3CB3-DC94-EDEB-3839A95DCB77}"/>
              </a:ext>
            </a:extLst>
          </p:cNvPr>
          <p:cNvSpPr txBox="1"/>
          <p:nvPr/>
        </p:nvSpPr>
        <p:spPr>
          <a:xfrm rot="5400000">
            <a:off x="2482302" y="2837477"/>
            <a:ext cx="430887" cy="182943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1600" baseline="-250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read</a:t>
            </a: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=1.48 </a:t>
            </a:r>
            <a:r>
              <a:rPr lang="en-US" sz="1600" dirty="0" err="1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ms</a:t>
            </a:r>
            <a:endParaRPr lang="en-US" sz="1600" dirty="0">
              <a:solidFill>
                <a:srgbClr val="FFFF00"/>
              </a:solidFill>
              <a:latin typeface="Aptos Narrow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BD9D51-F184-4EC9-2173-A70DE1ACB95B}"/>
              </a:ext>
            </a:extLst>
          </p:cNvPr>
          <p:cNvSpPr txBox="1"/>
          <p:nvPr/>
        </p:nvSpPr>
        <p:spPr>
          <a:xfrm rot="5400000">
            <a:off x="2706851" y="4826525"/>
            <a:ext cx="430887" cy="182943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t </a:t>
            </a:r>
            <a:r>
              <a:rPr lang="en-US" sz="1600" baseline="-250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foot print</a:t>
            </a: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=162 </a:t>
            </a:r>
            <a:r>
              <a:rPr lang="en-US" sz="1600" dirty="0" err="1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ms</a:t>
            </a:r>
            <a:endParaRPr lang="en-US" sz="1600" dirty="0">
              <a:solidFill>
                <a:srgbClr val="FFFF00"/>
              </a:solidFill>
              <a:latin typeface="Aptos Narrow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VS">
            <a:hlinkClick r:id="" action="ppaction://media"/>
            <a:extLst>
              <a:ext uri="{FF2B5EF4-FFF2-40B4-BE49-F238E27FC236}">
                <a16:creationId xmlns:a16="http://schemas.microsoft.com/office/drawing/2014/main" id="{55D8789C-6D2C-F0F6-DCDE-DA20CA0316C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3397.633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>
            <a:off x="2039686" y="1174124"/>
            <a:ext cx="2502249" cy="237728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A4C2891-C543-1488-624E-8B8314F051A2}"/>
              </a:ext>
            </a:extLst>
          </p:cNvPr>
          <p:cNvSpPr txBox="1"/>
          <p:nvPr/>
        </p:nvSpPr>
        <p:spPr>
          <a:xfrm rot="5400000">
            <a:off x="2536188" y="413808"/>
            <a:ext cx="430887" cy="182943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1600" baseline="-250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read</a:t>
            </a: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=3.58 </a:t>
            </a:r>
            <a:r>
              <a:rPr lang="en-US" sz="1600" dirty="0" err="1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ms</a:t>
            </a:r>
            <a:endParaRPr lang="en-US" sz="1600" dirty="0">
              <a:solidFill>
                <a:srgbClr val="FFFF00"/>
              </a:solidFill>
              <a:latin typeface="Aptos Narrow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CF49824-C0B9-B34D-75DD-980209432FAB}"/>
              </a:ext>
            </a:extLst>
          </p:cNvPr>
          <p:cNvSpPr txBox="1"/>
          <p:nvPr/>
        </p:nvSpPr>
        <p:spPr>
          <a:xfrm rot="5400000">
            <a:off x="2712909" y="2319017"/>
            <a:ext cx="430887" cy="182943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t </a:t>
            </a:r>
            <a:r>
              <a:rPr lang="en-US" sz="1600" baseline="-250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foot print</a:t>
            </a: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=191.7 </a:t>
            </a:r>
            <a:r>
              <a:rPr lang="en-US" sz="1600" dirty="0" err="1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ms</a:t>
            </a:r>
            <a:endParaRPr lang="en-US" sz="1600" dirty="0">
              <a:solidFill>
                <a:srgbClr val="FFFF00"/>
              </a:solidFill>
              <a:latin typeface="Aptos Narrow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VS">
            <a:hlinkClick r:id="" action="ppaction://media"/>
            <a:extLst>
              <a:ext uri="{FF2B5EF4-FFF2-40B4-BE49-F238E27FC236}">
                <a16:creationId xmlns:a16="http://schemas.microsoft.com/office/drawing/2014/main" id="{18EB6CEB-BBE2-AE12-0944-B324268093F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4">
                  <p14:trim end="1145.190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 flipH="1">
            <a:off x="4569761" y="1176107"/>
            <a:ext cx="2502249" cy="237728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2C1F249-C5B4-C9F2-11DC-F83145319BBA}"/>
              </a:ext>
            </a:extLst>
          </p:cNvPr>
          <p:cNvSpPr txBox="1"/>
          <p:nvPr/>
        </p:nvSpPr>
        <p:spPr>
          <a:xfrm rot="5400000">
            <a:off x="5038830" y="415790"/>
            <a:ext cx="430887" cy="182943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1600" baseline="-250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read</a:t>
            </a: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=5.32 </a:t>
            </a:r>
            <a:r>
              <a:rPr lang="en-US" sz="1600" dirty="0" err="1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ms</a:t>
            </a:r>
            <a:endParaRPr lang="en-US" sz="1600" dirty="0">
              <a:solidFill>
                <a:srgbClr val="FFFF00"/>
              </a:solidFill>
              <a:latin typeface="Aptos Narrow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3D8EBD7-A4D8-4E2C-E1BB-BB8BF7C063F8}"/>
              </a:ext>
            </a:extLst>
          </p:cNvPr>
          <p:cNvSpPr txBox="1"/>
          <p:nvPr/>
        </p:nvSpPr>
        <p:spPr>
          <a:xfrm rot="5400000">
            <a:off x="5188697" y="2327999"/>
            <a:ext cx="430887" cy="182943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t </a:t>
            </a:r>
            <a:r>
              <a:rPr lang="en-US" sz="1600" baseline="-250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foot print</a:t>
            </a: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=145.6 </a:t>
            </a:r>
            <a:r>
              <a:rPr lang="en-US" sz="1600" dirty="0" err="1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ms</a:t>
            </a:r>
            <a:endParaRPr lang="en-US" sz="1600" dirty="0">
              <a:solidFill>
                <a:srgbClr val="FFFF00"/>
              </a:solidFill>
              <a:latin typeface="Aptos Narrow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" name="VS">
            <a:hlinkClick r:id="" action="ppaction://media"/>
            <a:extLst>
              <a:ext uri="{FF2B5EF4-FFF2-40B4-BE49-F238E27FC236}">
                <a16:creationId xmlns:a16="http://schemas.microsoft.com/office/drawing/2014/main" id="{ED52840D-6623-C9F9-C6CC-A01CD543F28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5">
                  <p14:trim end="476.915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 flipH="1">
            <a:off x="7084088" y="1176605"/>
            <a:ext cx="2502249" cy="237728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0E27689-18BF-D96A-56D9-DFB88B303C53}"/>
              </a:ext>
            </a:extLst>
          </p:cNvPr>
          <p:cNvSpPr txBox="1"/>
          <p:nvPr/>
        </p:nvSpPr>
        <p:spPr>
          <a:xfrm rot="5400000">
            <a:off x="7554483" y="393922"/>
            <a:ext cx="430887" cy="182943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1600" baseline="-250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read</a:t>
            </a: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=7.38 </a:t>
            </a:r>
            <a:r>
              <a:rPr lang="en-US" sz="1600" dirty="0" err="1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ms</a:t>
            </a:r>
            <a:endParaRPr lang="en-US" sz="1600" dirty="0">
              <a:solidFill>
                <a:srgbClr val="FFFF00"/>
              </a:solidFill>
              <a:latin typeface="Aptos Narrow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27AB2B2-0C75-2978-5966-EA9ADDF19CB1}"/>
              </a:ext>
            </a:extLst>
          </p:cNvPr>
          <p:cNvSpPr txBox="1"/>
          <p:nvPr/>
        </p:nvSpPr>
        <p:spPr>
          <a:xfrm rot="5400000">
            <a:off x="7748445" y="2328497"/>
            <a:ext cx="430887" cy="182943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t </a:t>
            </a:r>
            <a:r>
              <a:rPr lang="en-US" sz="1600" baseline="-250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foot print</a:t>
            </a: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=132 </a:t>
            </a:r>
            <a:r>
              <a:rPr lang="en-US" sz="1600" dirty="0" err="1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ms</a:t>
            </a:r>
            <a:endParaRPr lang="en-US" sz="1600" dirty="0">
              <a:solidFill>
                <a:srgbClr val="FFFF00"/>
              </a:solidFill>
              <a:latin typeface="Aptos Narrow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" name="VS">
            <a:hlinkClick r:id="" action="ppaction://media"/>
            <a:extLst>
              <a:ext uri="{FF2B5EF4-FFF2-40B4-BE49-F238E27FC236}">
                <a16:creationId xmlns:a16="http://schemas.microsoft.com/office/drawing/2014/main" id="{D360F8E5-59B3-13AC-A3D7-22D2B6DB6B1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6">
                  <p14:trim end="187.910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9629911" y="1164153"/>
            <a:ext cx="2502250" cy="237728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F3A253A-7ACB-5A80-15DA-85A21EABFD53}"/>
              </a:ext>
            </a:extLst>
          </p:cNvPr>
          <p:cNvSpPr txBox="1"/>
          <p:nvPr/>
        </p:nvSpPr>
        <p:spPr>
          <a:xfrm rot="5400000">
            <a:off x="10097692" y="381469"/>
            <a:ext cx="430887" cy="182943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1600" baseline="-250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read</a:t>
            </a: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=8.89 </a:t>
            </a:r>
            <a:r>
              <a:rPr lang="en-US" sz="1600" dirty="0" err="1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ms</a:t>
            </a:r>
            <a:endParaRPr lang="en-US" sz="1600" dirty="0">
              <a:solidFill>
                <a:srgbClr val="FFFF00"/>
              </a:solidFill>
              <a:latin typeface="Aptos Narrow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742D56E-EB80-EC91-6D88-70EFA04D5237}"/>
              </a:ext>
            </a:extLst>
          </p:cNvPr>
          <p:cNvSpPr txBox="1"/>
          <p:nvPr/>
        </p:nvSpPr>
        <p:spPr>
          <a:xfrm rot="5400000">
            <a:off x="10194674" y="2309044"/>
            <a:ext cx="430887" cy="182943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t </a:t>
            </a:r>
            <a:r>
              <a:rPr lang="en-US" sz="1600" baseline="-250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foot print</a:t>
            </a: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=126 </a:t>
            </a:r>
            <a:r>
              <a:rPr lang="en-US" sz="1600" dirty="0" err="1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ms</a:t>
            </a:r>
            <a:endParaRPr lang="en-US" sz="1600" dirty="0">
              <a:solidFill>
                <a:srgbClr val="FFFF00"/>
              </a:solidFill>
              <a:latin typeface="Aptos Narrow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920F58E-F472-85A9-B257-A6F8631145EC}"/>
              </a:ext>
            </a:extLst>
          </p:cNvPr>
          <p:cNvSpPr txBox="1"/>
          <p:nvPr/>
        </p:nvSpPr>
        <p:spPr>
          <a:xfrm rot="5400000">
            <a:off x="659363" y="1607142"/>
            <a:ext cx="923330" cy="182943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latin typeface="Aptos Narrow" panose="020B0004020202020204" pitchFamily="34" charset="0"/>
                <a:cs typeface="Times New Roman" panose="02020603050405020304" pitchFamily="18" charset="0"/>
              </a:rPr>
              <a:t>0.55T Free max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latin typeface="Aptos Narrow" panose="020B0004020202020204" pitchFamily="34" charset="0"/>
                <a:cs typeface="Times New Roman" panose="02020603050405020304" pitchFamily="18" charset="0"/>
              </a:rPr>
              <a:t>Slew rate= 30 T/m/s </a:t>
            </a:r>
            <a:r>
              <a:rPr lang="en-US" sz="1600" b="1" dirty="0" err="1">
                <a:latin typeface="Aptos Narrow" panose="020B0004020202020204" pitchFamily="34" charset="0"/>
                <a:cs typeface="Times New Roman" panose="02020603050405020304" pitchFamily="18" charset="0"/>
              </a:rPr>
              <a:t>Gmax</a:t>
            </a:r>
            <a:r>
              <a:rPr lang="en-US" sz="1600" b="1" dirty="0">
                <a:latin typeface="Aptos Narrow" panose="020B0004020202020204" pitchFamily="34" charset="0"/>
                <a:cs typeface="Times New Roman" panose="02020603050405020304" pitchFamily="18" charset="0"/>
              </a:rPr>
              <a:t> =  12 mT/m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48D80A0-5541-9BBE-4F4D-AF5240AA4487}"/>
              </a:ext>
            </a:extLst>
          </p:cNvPr>
          <p:cNvSpPr txBox="1"/>
          <p:nvPr/>
        </p:nvSpPr>
        <p:spPr>
          <a:xfrm>
            <a:off x="5338617" y="213758"/>
            <a:ext cx="67935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Robust to off-resonance blur at 0.55 T even at t</a:t>
            </a:r>
            <a:r>
              <a:rPr lang="en-US" sz="2000" b="1" baseline="-2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 </a:t>
            </a: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8.89 ms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9F751E9-57AB-1801-D042-52184C66FC37}"/>
              </a:ext>
            </a:extLst>
          </p:cNvPr>
          <p:cNvSpPr/>
          <p:nvPr/>
        </p:nvSpPr>
        <p:spPr>
          <a:xfrm>
            <a:off x="9611422" y="1131912"/>
            <a:ext cx="2502249" cy="2372486"/>
          </a:xfrm>
          <a:prstGeom prst="rect">
            <a:avLst/>
          </a:prstGeom>
          <a:noFill/>
          <a:ln w="1016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59B605-3AB8-93A6-CF58-92A9B8A9FAB7}"/>
              </a:ext>
            </a:extLst>
          </p:cNvPr>
          <p:cNvSpPr txBox="1">
            <a:spLocks/>
          </p:cNvSpPr>
          <p:nvPr/>
        </p:nvSpPr>
        <p:spPr>
          <a:xfrm>
            <a:off x="11239500" y="6441192"/>
            <a:ext cx="4906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65805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0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0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03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C9D3E-74C5-AADF-50B5-746036F2F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S">
            <a:hlinkClick r:id="" action="ppaction://media"/>
            <a:extLst>
              <a:ext uri="{FF2B5EF4-FFF2-40B4-BE49-F238E27FC236}">
                <a16:creationId xmlns:a16="http://schemas.microsoft.com/office/drawing/2014/main" id="{07C06F2C-7766-9E08-A078-E8BE989BDB2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304.327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 flipH="1">
            <a:off x="4567667" y="3579101"/>
            <a:ext cx="2502249" cy="23772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9B2F64-F618-1764-3826-F5C7C0D7D52E}"/>
              </a:ext>
            </a:extLst>
          </p:cNvPr>
          <p:cNvSpPr txBox="1"/>
          <p:nvPr/>
        </p:nvSpPr>
        <p:spPr>
          <a:xfrm rot="5400000">
            <a:off x="5035835" y="2841150"/>
            <a:ext cx="430887" cy="182943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1600" baseline="-250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read</a:t>
            </a: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=2.48 </a:t>
            </a:r>
            <a:r>
              <a:rPr lang="en-US" sz="1600" dirty="0" err="1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ms</a:t>
            </a:r>
            <a:endParaRPr lang="en-US" sz="1600" dirty="0">
              <a:solidFill>
                <a:srgbClr val="FFFF00"/>
              </a:solidFill>
              <a:latin typeface="Aptos Narrow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9A9103-B49C-EDE9-5B5E-18EFF6180444}"/>
              </a:ext>
            </a:extLst>
          </p:cNvPr>
          <p:cNvCxnSpPr>
            <a:cxnSpLocks/>
          </p:cNvCxnSpPr>
          <p:nvPr/>
        </p:nvCxnSpPr>
        <p:spPr>
          <a:xfrm>
            <a:off x="5007278" y="4324460"/>
            <a:ext cx="487999" cy="188794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B7AE39D-A683-7D5E-C50F-BA1F386A1F32}"/>
              </a:ext>
            </a:extLst>
          </p:cNvPr>
          <p:cNvSpPr txBox="1"/>
          <p:nvPr/>
        </p:nvSpPr>
        <p:spPr>
          <a:xfrm rot="5400000">
            <a:off x="5186605" y="4826226"/>
            <a:ext cx="430887" cy="182943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t </a:t>
            </a:r>
            <a:r>
              <a:rPr lang="en-US" sz="1600" baseline="-250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foot print</a:t>
            </a: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=104 </a:t>
            </a:r>
            <a:r>
              <a:rPr lang="en-US" sz="1600" dirty="0" err="1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ms</a:t>
            </a:r>
            <a:endParaRPr lang="en-US" sz="1600" dirty="0">
              <a:solidFill>
                <a:srgbClr val="FFFF00"/>
              </a:solidFill>
              <a:latin typeface="Aptos Narrow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8916AD-051F-12C2-7B6A-683200A2FA5D}"/>
              </a:ext>
            </a:extLst>
          </p:cNvPr>
          <p:cNvSpPr txBox="1"/>
          <p:nvPr/>
        </p:nvSpPr>
        <p:spPr>
          <a:xfrm rot="5400000">
            <a:off x="6352846" y="3500672"/>
            <a:ext cx="677108" cy="749267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accent1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velum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accent1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blurred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C6B216E-F8E5-B8A9-2C4B-293A567EF689}"/>
              </a:ext>
            </a:extLst>
          </p:cNvPr>
          <p:cNvCxnSpPr>
            <a:cxnSpLocks/>
          </p:cNvCxnSpPr>
          <p:nvPr/>
        </p:nvCxnSpPr>
        <p:spPr>
          <a:xfrm flipH="1">
            <a:off x="6070833" y="3977569"/>
            <a:ext cx="266749" cy="3192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2124DA6-8218-965A-9138-0411E09885A3}"/>
              </a:ext>
            </a:extLst>
          </p:cNvPr>
          <p:cNvSpPr txBox="1"/>
          <p:nvPr/>
        </p:nvSpPr>
        <p:spPr>
          <a:xfrm rot="5400000">
            <a:off x="595817" y="3755981"/>
            <a:ext cx="923330" cy="2009298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latin typeface="Aptos Narrow" panose="020B0004020202020204" pitchFamily="34" charset="0"/>
                <a:cs typeface="Times New Roman" panose="02020603050405020304" pitchFamily="18" charset="0"/>
              </a:rPr>
              <a:t>3T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latin typeface="Aptos Narrow" panose="020B0004020202020204" pitchFamily="34" charset="0"/>
                <a:cs typeface="Times New Roman" panose="02020603050405020304" pitchFamily="18" charset="0"/>
              </a:rPr>
              <a:t>Slew rate = 150 T/m/s  Gmax =  80 mT/m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F94B9E1-8C11-33BF-7568-0114D2E5BAF7}"/>
              </a:ext>
            </a:extLst>
          </p:cNvPr>
          <p:cNvGraphicFramePr>
            <a:graphicFrameLocks noGrp="1"/>
          </p:cNvGraphicFramePr>
          <p:nvPr/>
        </p:nvGraphicFramePr>
        <p:xfrm>
          <a:off x="2039686" y="664269"/>
          <a:ext cx="10011042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02600">
                  <a:extLst>
                    <a:ext uri="{9D8B030D-6E8A-4147-A177-3AD203B41FA5}">
                      <a16:colId xmlns:a16="http://schemas.microsoft.com/office/drawing/2014/main" val="807166266"/>
                    </a:ext>
                  </a:extLst>
                </a:gridCol>
                <a:gridCol w="2602920">
                  <a:extLst>
                    <a:ext uri="{9D8B030D-6E8A-4147-A177-3AD203B41FA5}">
                      <a16:colId xmlns:a16="http://schemas.microsoft.com/office/drawing/2014/main" val="2242586690"/>
                    </a:ext>
                  </a:extLst>
                </a:gridCol>
                <a:gridCol w="2502761">
                  <a:extLst>
                    <a:ext uri="{9D8B030D-6E8A-4147-A177-3AD203B41FA5}">
                      <a16:colId xmlns:a16="http://schemas.microsoft.com/office/drawing/2014/main" val="4263568069"/>
                    </a:ext>
                  </a:extLst>
                </a:gridCol>
                <a:gridCol w="2502761">
                  <a:extLst>
                    <a:ext uri="{9D8B030D-6E8A-4147-A177-3AD203B41FA5}">
                      <a16:colId xmlns:a16="http://schemas.microsoft.com/office/drawing/2014/main" val="19122972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ptos Narrow" panose="020B0004020202020204" pitchFamily="34" charset="0"/>
                        </a:rPr>
                        <a:t>27 arms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ptos Narrow" panose="020B0004020202020204" pitchFamily="34" charset="0"/>
                        </a:rPr>
                        <a:t>16 arms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ptos Narrow" panose="020B0004020202020204" pitchFamily="34" charset="0"/>
                        </a:rPr>
                        <a:t>11 arms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ptos Narrow" panose="020B0004020202020204" pitchFamily="34" charset="0"/>
                        </a:rPr>
                        <a:t>9 arms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7100646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A4932855-C01D-63A3-A427-1AD2B8022EAB}"/>
              </a:ext>
            </a:extLst>
          </p:cNvPr>
          <p:cNvSpPr txBox="1"/>
          <p:nvPr/>
        </p:nvSpPr>
        <p:spPr>
          <a:xfrm>
            <a:off x="0" y="623313"/>
            <a:ext cx="21256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latin typeface="Aptos Narrow" panose="020B0004020202020204" pitchFamily="34" charset="0"/>
              </a:rPr>
              <a:t>Number of spiral arms for full sampling</a:t>
            </a:r>
            <a:endParaRPr lang="en-US" sz="1600" b="1" dirty="0">
              <a:latin typeface="Aptos Narrow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VS">
            <a:hlinkClick r:id="" action="ppaction://media"/>
            <a:extLst>
              <a:ext uri="{FF2B5EF4-FFF2-40B4-BE49-F238E27FC236}">
                <a16:creationId xmlns:a16="http://schemas.microsoft.com/office/drawing/2014/main" id="{1CA3D308-1B92-3FE2-95B1-FB34C7D4180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3443.97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2032514" y="3586596"/>
            <a:ext cx="2502249" cy="2377286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9CE1A81-B28D-26F3-5FDC-196D051C95BD}"/>
              </a:ext>
            </a:extLst>
          </p:cNvPr>
          <p:cNvSpPr txBox="1"/>
          <p:nvPr/>
        </p:nvSpPr>
        <p:spPr>
          <a:xfrm rot="5400000">
            <a:off x="2482302" y="2837477"/>
            <a:ext cx="430887" cy="182943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1600" baseline="-250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read</a:t>
            </a: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=1.48 </a:t>
            </a:r>
            <a:r>
              <a:rPr lang="en-US" sz="1600" dirty="0" err="1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ms</a:t>
            </a:r>
            <a:endParaRPr lang="en-US" sz="1600" dirty="0">
              <a:solidFill>
                <a:srgbClr val="FFFF00"/>
              </a:solidFill>
              <a:latin typeface="Aptos Narrow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77394D-7DBF-2FE6-729E-A04D12115B7E}"/>
              </a:ext>
            </a:extLst>
          </p:cNvPr>
          <p:cNvSpPr txBox="1"/>
          <p:nvPr/>
        </p:nvSpPr>
        <p:spPr>
          <a:xfrm rot="5400000">
            <a:off x="2706851" y="4826525"/>
            <a:ext cx="430887" cy="182943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t </a:t>
            </a:r>
            <a:r>
              <a:rPr lang="en-US" sz="1600" baseline="-250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foot print</a:t>
            </a: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=162 </a:t>
            </a:r>
            <a:r>
              <a:rPr lang="en-US" sz="1600" dirty="0" err="1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ms</a:t>
            </a:r>
            <a:endParaRPr lang="en-US" sz="1600" dirty="0">
              <a:solidFill>
                <a:srgbClr val="FFFF00"/>
              </a:solidFill>
              <a:latin typeface="Aptos Narrow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VS">
            <a:hlinkClick r:id="" action="ppaction://media"/>
            <a:extLst>
              <a:ext uri="{FF2B5EF4-FFF2-40B4-BE49-F238E27FC236}">
                <a16:creationId xmlns:a16="http://schemas.microsoft.com/office/drawing/2014/main" id="{AC719033-2254-C142-7244-8D34CBBF5BE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4">
                  <p14:trim end="6736.008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9586336" y="3573434"/>
            <a:ext cx="2502249" cy="23876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DCF7FBF-828C-E22B-CEF9-DD63124EA85A}"/>
              </a:ext>
            </a:extLst>
          </p:cNvPr>
          <p:cNvSpPr txBox="1"/>
          <p:nvPr/>
        </p:nvSpPr>
        <p:spPr>
          <a:xfrm rot="5400000">
            <a:off x="10079274" y="2801144"/>
            <a:ext cx="430887" cy="182943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1600" baseline="-250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read</a:t>
            </a: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=3.99 </a:t>
            </a:r>
            <a:r>
              <a:rPr lang="en-US" sz="1600" dirty="0" err="1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ms</a:t>
            </a:r>
            <a:endParaRPr lang="en-US" sz="1600" dirty="0">
              <a:solidFill>
                <a:srgbClr val="FFFF00"/>
              </a:solidFill>
              <a:latin typeface="Aptos Narrow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9FD787-31A3-60BE-4E0A-D92721A09C1B}"/>
              </a:ext>
            </a:extLst>
          </p:cNvPr>
          <p:cNvSpPr txBox="1"/>
          <p:nvPr/>
        </p:nvSpPr>
        <p:spPr>
          <a:xfrm rot="5400000">
            <a:off x="10151101" y="4784537"/>
            <a:ext cx="430887" cy="182943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t </a:t>
            </a:r>
            <a:r>
              <a:rPr lang="en-US" sz="1600" baseline="-250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foot print</a:t>
            </a: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=72 </a:t>
            </a:r>
            <a:r>
              <a:rPr lang="en-US" sz="1600" dirty="0" err="1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ms</a:t>
            </a:r>
            <a:endParaRPr lang="en-US" sz="1600" dirty="0">
              <a:solidFill>
                <a:srgbClr val="FFFF00"/>
              </a:solidFill>
              <a:latin typeface="Aptos Narrow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1F0232-7D36-FE11-501A-9A2897E2FAC5}"/>
              </a:ext>
            </a:extLst>
          </p:cNvPr>
          <p:cNvSpPr txBox="1"/>
          <p:nvPr/>
        </p:nvSpPr>
        <p:spPr>
          <a:xfrm rot="5400000">
            <a:off x="9585870" y="4451173"/>
            <a:ext cx="677108" cy="749267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00B05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signal loss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1805FD2-E4FB-A5E9-00E2-B079DB699297}"/>
              </a:ext>
            </a:extLst>
          </p:cNvPr>
          <p:cNvCxnSpPr>
            <a:cxnSpLocks/>
            <a:stCxn id="24" idx="2"/>
          </p:cNvCxnSpPr>
          <p:nvPr/>
        </p:nvCxnSpPr>
        <p:spPr>
          <a:xfrm flipH="1" flipV="1">
            <a:off x="10748258" y="4628098"/>
            <a:ext cx="533005" cy="2850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38BF9DE-30AE-0FF3-55F6-74CC964BFE00}"/>
              </a:ext>
            </a:extLst>
          </p:cNvPr>
          <p:cNvSpPr txBox="1"/>
          <p:nvPr/>
        </p:nvSpPr>
        <p:spPr>
          <a:xfrm rot="5400000">
            <a:off x="11194231" y="4538517"/>
            <a:ext cx="923330" cy="749267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accent1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tongue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accent1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dorsum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accent1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blurred</a:t>
            </a:r>
          </a:p>
        </p:txBody>
      </p:sp>
      <p:pic>
        <p:nvPicPr>
          <p:cNvPr id="3" name="VS">
            <a:hlinkClick r:id="" action="ppaction://media"/>
            <a:extLst>
              <a:ext uri="{FF2B5EF4-FFF2-40B4-BE49-F238E27FC236}">
                <a16:creationId xmlns:a16="http://schemas.microsoft.com/office/drawing/2014/main" id="{FF4D8CB3-C0F0-C408-0135-1175720FFD2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5">
                  <p14:trim end="5890.776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 flipH="1">
            <a:off x="7094459" y="3579699"/>
            <a:ext cx="2469445" cy="23814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BB5FD6-0FAD-C44F-3393-CFA905E28DA8}"/>
              </a:ext>
            </a:extLst>
          </p:cNvPr>
          <p:cNvSpPr txBox="1"/>
          <p:nvPr/>
        </p:nvSpPr>
        <p:spPr>
          <a:xfrm rot="5400000">
            <a:off x="7654047" y="2813951"/>
            <a:ext cx="435064" cy="1805452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1600" baseline="-250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read</a:t>
            </a: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=3.30 </a:t>
            </a:r>
            <a:r>
              <a:rPr lang="en-US" sz="1600" dirty="0" err="1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ms</a:t>
            </a:r>
            <a:endParaRPr lang="en-US" sz="1600" dirty="0">
              <a:solidFill>
                <a:srgbClr val="FFFF00"/>
              </a:solidFill>
              <a:latin typeface="Aptos Narrow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2F0AEAE-B340-4F36-7471-B9EA77003D22}"/>
              </a:ext>
            </a:extLst>
          </p:cNvPr>
          <p:cNvCxnSpPr>
            <a:cxnSpLocks/>
          </p:cNvCxnSpPr>
          <p:nvPr/>
        </p:nvCxnSpPr>
        <p:spPr>
          <a:xfrm>
            <a:off x="7356737" y="4389749"/>
            <a:ext cx="503698" cy="181385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69CEB4A-2D7D-BCC5-A2A9-4DFA18B52CDC}"/>
              </a:ext>
            </a:extLst>
          </p:cNvPr>
          <p:cNvSpPr txBox="1"/>
          <p:nvPr/>
        </p:nvSpPr>
        <p:spPr>
          <a:xfrm rot="5400000">
            <a:off x="7745197" y="4840855"/>
            <a:ext cx="435064" cy="1805452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t </a:t>
            </a:r>
            <a:r>
              <a:rPr lang="en-US" sz="1600" baseline="-250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foot print</a:t>
            </a: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=82.5 </a:t>
            </a:r>
            <a:r>
              <a:rPr lang="en-US" sz="1600" dirty="0" err="1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ms</a:t>
            </a:r>
            <a:endParaRPr lang="en-US" sz="1600" dirty="0">
              <a:solidFill>
                <a:srgbClr val="FFFF00"/>
              </a:solidFill>
              <a:latin typeface="Aptos Narrow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FDFD5D1-84C8-E903-9419-F6F624FDDF50}"/>
              </a:ext>
            </a:extLst>
          </p:cNvPr>
          <p:cNvCxnSpPr>
            <a:cxnSpLocks/>
          </p:cNvCxnSpPr>
          <p:nvPr/>
        </p:nvCxnSpPr>
        <p:spPr>
          <a:xfrm flipH="1">
            <a:off x="8562407" y="4014764"/>
            <a:ext cx="263252" cy="3222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4BE75AC-ACC0-F2FA-0AA9-AD55B52A3ADC}"/>
              </a:ext>
            </a:extLst>
          </p:cNvPr>
          <p:cNvSpPr txBox="1"/>
          <p:nvPr/>
        </p:nvSpPr>
        <p:spPr>
          <a:xfrm rot="5400000">
            <a:off x="8766642" y="3560853"/>
            <a:ext cx="683672" cy="739444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accent1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velum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accent1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blurred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4EA7212-3663-9413-3A19-2EC362333F63}"/>
              </a:ext>
            </a:extLst>
          </p:cNvPr>
          <p:cNvCxnSpPr/>
          <p:nvPr/>
        </p:nvCxnSpPr>
        <p:spPr>
          <a:xfrm>
            <a:off x="9701036" y="4412064"/>
            <a:ext cx="532014" cy="133003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C7B15D7-1020-AD6B-C22D-745D72726BAC}"/>
              </a:ext>
            </a:extLst>
          </p:cNvPr>
          <p:cNvGrpSpPr/>
          <p:nvPr/>
        </p:nvGrpSpPr>
        <p:grpSpPr>
          <a:xfrm>
            <a:off x="4732363" y="6038032"/>
            <a:ext cx="7459637" cy="489584"/>
            <a:chOff x="4732363" y="5580834"/>
            <a:chExt cx="7459637" cy="489584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165BD23-E1CB-B67E-EB4B-BD58509A8E3C}"/>
                </a:ext>
              </a:extLst>
            </p:cNvPr>
            <p:cNvSpPr txBox="1"/>
            <p:nvPr/>
          </p:nvSpPr>
          <p:spPr>
            <a:xfrm>
              <a:off x="4732363" y="5670308"/>
              <a:ext cx="745963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20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Pronounced off-resonance induced artifacts at 3T for t</a:t>
              </a:r>
              <a:r>
                <a:rPr lang="en-US" sz="2000" b="1" baseline="-25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read  </a:t>
              </a:r>
              <a:r>
                <a:rPr lang="en-US" sz="20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&gt;1.48 ms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FB2B89B4-F274-EA24-C11A-D53BB3BC20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92133" y="5580834"/>
              <a:ext cx="7258595" cy="4402"/>
            </a:xfrm>
            <a:prstGeom prst="straightConnector1">
              <a:avLst/>
            </a:prstGeom>
            <a:ln w="381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pic>
        <p:nvPicPr>
          <p:cNvPr id="14" name="VS">
            <a:hlinkClick r:id="" action="ppaction://media"/>
            <a:extLst>
              <a:ext uri="{FF2B5EF4-FFF2-40B4-BE49-F238E27FC236}">
                <a16:creationId xmlns:a16="http://schemas.microsoft.com/office/drawing/2014/main" id="{B45DE25E-9E75-DB57-B107-412ACE193C9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6">
                  <p14:trim end="3397.633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2039686" y="1174124"/>
            <a:ext cx="2502249" cy="237728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B91EBE3-3F26-25E4-A860-65E38402E836}"/>
              </a:ext>
            </a:extLst>
          </p:cNvPr>
          <p:cNvSpPr txBox="1"/>
          <p:nvPr/>
        </p:nvSpPr>
        <p:spPr>
          <a:xfrm rot="5400000">
            <a:off x="2536188" y="413808"/>
            <a:ext cx="430887" cy="182943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1600" baseline="-250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read</a:t>
            </a: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=3.58 </a:t>
            </a:r>
            <a:r>
              <a:rPr lang="en-US" sz="1600" dirty="0" err="1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ms</a:t>
            </a:r>
            <a:endParaRPr lang="en-US" sz="1600" dirty="0">
              <a:solidFill>
                <a:srgbClr val="FFFF00"/>
              </a:solidFill>
              <a:latin typeface="Aptos Narrow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8A7B6C2-B01A-528D-EB61-70975F4623B8}"/>
              </a:ext>
            </a:extLst>
          </p:cNvPr>
          <p:cNvSpPr txBox="1"/>
          <p:nvPr/>
        </p:nvSpPr>
        <p:spPr>
          <a:xfrm rot="5400000">
            <a:off x="2712909" y="2319017"/>
            <a:ext cx="430887" cy="182943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t </a:t>
            </a:r>
            <a:r>
              <a:rPr lang="en-US" sz="1600" baseline="-250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foot print</a:t>
            </a: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=191.7 </a:t>
            </a:r>
            <a:r>
              <a:rPr lang="en-US" sz="1600" dirty="0" err="1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ms</a:t>
            </a:r>
            <a:endParaRPr lang="en-US" sz="1600" dirty="0">
              <a:solidFill>
                <a:srgbClr val="FFFF00"/>
              </a:solidFill>
              <a:latin typeface="Aptos Narrow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VS">
            <a:hlinkClick r:id="" action="ppaction://media"/>
            <a:extLst>
              <a:ext uri="{FF2B5EF4-FFF2-40B4-BE49-F238E27FC236}">
                <a16:creationId xmlns:a16="http://schemas.microsoft.com/office/drawing/2014/main" id="{4E1FC828-8421-15E9-5406-4F42FA220CC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7">
                  <p14:trim end="1145.1904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 flipH="1">
            <a:off x="4569761" y="1176107"/>
            <a:ext cx="2502249" cy="237728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1FFD670-C21D-52C1-AD48-B8662F998332}"/>
              </a:ext>
            </a:extLst>
          </p:cNvPr>
          <p:cNvSpPr txBox="1"/>
          <p:nvPr/>
        </p:nvSpPr>
        <p:spPr>
          <a:xfrm rot="5400000">
            <a:off x="5038830" y="415790"/>
            <a:ext cx="430887" cy="182943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1600" baseline="-250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read</a:t>
            </a: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=5.32 </a:t>
            </a:r>
            <a:r>
              <a:rPr lang="en-US" sz="1600" dirty="0" err="1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ms</a:t>
            </a:r>
            <a:endParaRPr lang="en-US" sz="1600" dirty="0">
              <a:solidFill>
                <a:srgbClr val="FFFF00"/>
              </a:solidFill>
              <a:latin typeface="Aptos Narrow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84617BD-A98E-74A5-BEE4-6C3360EA6618}"/>
              </a:ext>
            </a:extLst>
          </p:cNvPr>
          <p:cNvSpPr txBox="1"/>
          <p:nvPr/>
        </p:nvSpPr>
        <p:spPr>
          <a:xfrm rot="5400000">
            <a:off x="5188697" y="2327999"/>
            <a:ext cx="430887" cy="182943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t </a:t>
            </a:r>
            <a:r>
              <a:rPr lang="en-US" sz="1600" baseline="-250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foot print</a:t>
            </a: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=145.6 </a:t>
            </a:r>
            <a:r>
              <a:rPr lang="en-US" sz="1600" dirty="0" err="1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ms</a:t>
            </a:r>
            <a:endParaRPr lang="en-US" sz="1600" dirty="0">
              <a:solidFill>
                <a:srgbClr val="FFFF00"/>
              </a:solidFill>
              <a:latin typeface="Aptos Narrow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" name="VS">
            <a:hlinkClick r:id="" action="ppaction://media"/>
            <a:extLst>
              <a:ext uri="{FF2B5EF4-FFF2-40B4-BE49-F238E27FC236}">
                <a16:creationId xmlns:a16="http://schemas.microsoft.com/office/drawing/2014/main" id="{78AECE4A-7F95-2C9D-E03A-9786E38E661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8">
                  <p14:trim end="476.915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 flipH="1">
            <a:off x="7084088" y="1176605"/>
            <a:ext cx="2502249" cy="237728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4497D5A-C66E-85BD-34FF-5FFC221B99B6}"/>
              </a:ext>
            </a:extLst>
          </p:cNvPr>
          <p:cNvSpPr txBox="1"/>
          <p:nvPr/>
        </p:nvSpPr>
        <p:spPr>
          <a:xfrm rot="5400000">
            <a:off x="7554483" y="393922"/>
            <a:ext cx="430887" cy="182943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1600" baseline="-250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read</a:t>
            </a: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=7.38 </a:t>
            </a:r>
            <a:r>
              <a:rPr lang="en-US" sz="1600" dirty="0" err="1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ms</a:t>
            </a:r>
            <a:endParaRPr lang="en-US" sz="1600" dirty="0">
              <a:solidFill>
                <a:srgbClr val="FFFF00"/>
              </a:solidFill>
              <a:latin typeface="Aptos Narrow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4B19585-DA41-9A1A-4B50-3883E69E6D74}"/>
              </a:ext>
            </a:extLst>
          </p:cNvPr>
          <p:cNvSpPr txBox="1"/>
          <p:nvPr/>
        </p:nvSpPr>
        <p:spPr>
          <a:xfrm rot="5400000">
            <a:off x="7748445" y="2328497"/>
            <a:ext cx="430887" cy="182943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t </a:t>
            </a:r>
            <a:r>
              <a:rPr lang="en-US" sz="1600" baseline="-250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foot print</a:t>
            </a: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=132 </a:t>
            </a:r>
            <a:r>
              <a:rPr lang="en-US" sz="1600" dirty="0" err="1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ms</a:t>
            </a:r>
            <a:endParaRPr lang="en-US" sz="1600" dirty="0">
              <a:solidFill>
                <a:srgbClr val="FFFF00"/>
              </a:solidFill>
              <a:latin typeface="Aptos Narrow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" name="VS">
            <a:hlinkClick r:id="" action="ppaction://media"/>
            <a:extLst>
              <a:ext uri="{FF2B5EF4-FFF2-40B4-BE49-F238E27FC236}">
                <a16:creationId xmlns:a16="http://schemas.microsoft.com/office/drawing/2014/main" id="{244CB729-9CB0-34EC-9798-D326BDD0671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9">
                  <p14:trim end="187.9103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 flipH="1">
            <a:off x="9629911" y="1164153"/>
            <a:ext cx="2502250" cy="237728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4AC3EA3-6532-813F-478E-DD2C63816FA3}"/>
              </a:ext>
            </a:extLst>
          </p:cNvPr>
          <p:cNvSpPr txBox="1"/>
          <p:nvPr/>
        </p:nvSpPr>
        <p:spPr>
          <a:xfrm rot="5400000">
            <a:off x="10097692" y="381469"/>
            <a:ext cx="430887" cy="182943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1600" baseline="-250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read</a:t>
            </a: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=8.89 </a:t>
            </a:r>
            <a:r>
              <a:rPr lang="en-US" sz="1600" dirty="0" err="1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ms</a:t>
            </a:r>
            <a:endParaRPr lang="en-US" sz="1600" dirty="0">
              <a:solidFill>
                <a:srgbClr val="FFFF00"/>
              </a:solidFill>
              <a:latin typeface="Aptos Narrow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96C644D-8819-0B2E-EF05-20DAC4054D33}"/>
              </a:ext>
            </a:extLst>
          </p:cNvPr>
          <p:cNvSpPr txBox="1"/>
          <p:nvPr/>
        </p:nvSpPr>
        <p:spPr>
          <a:xfrm rot="5400000">
            <a:off x="10194674" y="2309044"/>
            <a:ext cx="430887" cy="182943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t </a:t>
            </a:r>
            <a:r>
              <a:rPr lang="en-US" sz="1600" baseline="-250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foot print</a:t>
            </a:r>
            <a:r>
              <a: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=126 </a:t>
            </a:r>
            <a:r>
              <a:rPr lang="en-US" sz="1600" dirty="0" err="1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ms</a:t>
            </a:r>
            <a:endParaRPr lang="en-US" sz="1600" dirty="0">
              <a:solidFill>
                <a:srgbClr val="FFFF00"/>
              </a:solidFill>
              <a:latin typeface="Aptos Narrow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0F1A92E-AB12-2EA6-7868-7CB27AE84E57}"/>
              </a:ext>
            </a:extLst>
          </p:cNvPr>
          <p:cNvSpPr txBox="1"/>
          <p:nvPr/>
        </p:nvSpPr>
        <p:spPr>
          <a:xfrm rot="5400000">
            <a:off x="659363" y="1607142"/>
            <a:ext cx="923330" cy="182943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latin typeface="Aptos Narrow" panose="020B0004020202020204" pitchFamily="34" charset="0"/>
                <a:cs typeface="Times New Roman" panose="02020603050405020304" pitchFamily="18" charset="0"/>
              </a:rPr>
              <a:t>0.55T Free max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latin typeface="Aptos Narrow" panose="020B0004020202020204" pitchFamily="34" charset="0"/>
                <a:cs typeface="Times New Roman" panose="02020603050405020304" pitchFamily="18" charset="0"/>
              </a:rPr>
              <a:t>Slew rate= 30 T/m/s </a:t>
            </a:r>
            <a:r>
              <a:rPr lang="en-US" sz="1600" b="1" dirty="0" err="1">
                <a:latin typeface="Aptos Narrow" panose="020B0004020202020204" pitchFamily="34" charset="0"/>
                <a:cs typeface="Times New Roman" panose="02020603050405020304" pitchFamily="18" charset="0"/>
              </a:rPr>
              <a:t>Gmax</a:t>
            </a:r>
            <a:r>
              <a:rPr lang="en-US" sz="1600" b="1" dirty="0">
                <a:latin typeface="Aptos Narrow" panose="020B0004020202020204" pitchFamily="34" charset="0"/>
                <a:cs typeface="Times New Roman" panose="02020603050405020304" pitchFamily="18" charset="0"/>
              </a:rPr>
              <a:t> =  12 mT/m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C62E8A5-2E79-4CD3-F345-D3A640DC0362}"/>
              </a:ext>
            </a:extLst>
          </p:cNvPr>
          <p:cNvSpPr txBox="1"/>
          <p:nvPr/>
        </p:nvSpPr>
        <p:spPr>
          <a:xfrm>
            <a:off x="5338617" y="213758"/>
            <a:ext cx="67935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Robust to off-resonance blur at 0.55 T even at t</a:t>
            </a:r>
            <a:r>
              <a:rPr lang="en-US" sz="2000" b="1" baseline="-2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 </a:t>
            </a: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8.89 ms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F779E97-6955-1829-70CE-903A0246FEC7}"/>
              </a:ext>
            </a:extLst>
          </p:cNvPr>
          <p:cNvSpPr/>
          <p:nvPr/>
        </p:nvSpPr>
        <p:spPr>
          <a:xfrm>
            <a:off x="9611422" y="1131912"/>
            <a:ext cx="2502249" cy="2372486"/>
          </a:xfrm>
          <a:prstGeom prst="rect">
            <a:avLst/>
          </a:prstGeom>
          <a:noFill/>
          <a:ln w="1016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ooter Placeholder 2">
            <a:extLst>
              <a:ext uri="{FF2B5EF4-FFF2-40B4-BE49-F238E27FC236}">
                <a16:creationId xmlns:a16="http://schemas.microsoft.com/office/drawing/2014/main" id="{A4D773CA-8AA8-4892-2AA9-F2CC0416E9BA}"/>
              </a:ext>
            </a:extLst>
          </p:cNvPr>
          <p:cNvSpPr txBox="1">
            <a:spLocks/>
          </p:cNvSpPr>
          <p:nvPr/>
        </p:nvSpPr>
        <p:spPr>
          <a:xfrm>
            <a:off x="11410555" y="6511445"/>
            <a:ext cx="4906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20695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0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03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99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28209-50EE-6453-D90F-393F5FFA2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BF85F-FC56-B8C5-4BFC-6DCDF47F8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665384"/>
            <a:ext cx="10287001" cy="592302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Comparing View Sharing and Constrained Reconstruction </a:t>
            </a:r>
          </a:p>
        </p:txBody>
      </p:sp>
      <p:sp>
        <p:nvSpPr>
          <p:cNvPr id="38" name="Footer Placeholder 2">
            <a:extLst>
              <a:ext uri="{FF2B5EF4-FFF2-40B4-BE49-F238E27FC236}">
                <a16:creationId xmlns:a16="http://schemas.microsoft.com/office/drawing/2014/main" id="{65A3F367-B6B6-1A7A-0236-72588BE44E0D}"/>
              </a:ext>
            </a:extLst>
          </p:cNvPr>
          <p:cNvSpPr txBox="1">
            <a:spLocks/>
          </p:cNvSpPr>
          <p:nvPr/>
        </p:nvSpPr>
        <p:spPr>
          <a:xfrm>
            <a:off x="11239500" y="6441192"/>
            <a:ext cx="4906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EF51848-83D9-4255-66D9-B471E5D90F6F}"/>
              </a:ext>
            </a:extLst>
          </p:cNvPr>
          <p:cNvSpPr txBox="1"/>
          <p:nvPr/>
        </p:nvSpPr>
        <p:spPr>
          <a:xfrm>
            <a:off x="2225073" y="1724136"/>
            <a:ext cx="23163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View sharing 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B0A9745-E45D-472B-18A7-E36262B25922}"/>
              </a:ext>
            </a:extLst>
          </p:cNvPr>
          <p:cNvSpPr txBox="1"/>
          <p:nvPr/>
        </p:nvSpPr>
        <p:spPr>
          <a:xfrm>
            <a:off x="5503169" y="1728054"/>
            <a:ext cx="43389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Spatio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temporal total variation reconstruction(rate 4)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664FE48-42C2-31B0-8F0B-8FE6D9C3382C}"/>
              </a:ext>
            </a:extLst>
          </p:cNvPr>
          <p:cNvGrpSpPr/>
          <p:nvPr/>
        </p:nvGrpSpPr>
        <p:grpSpPr>
          <a:xfrm>
            <a:off x="919777" y="1944025"/>
            <a:ext cx="8947928" cy="1934026"/>
            <a:chOff x="1198526" y="3974585"/>
            <a:chExt cx="6936255" cy="1296839"/>
          </a:xfrm>
        </p:grpSpPr>
        <p:pic>
          <p:nvPicPr>
            <p:cNvPr id="128" name="Picture 127" descr="A blurry image of a person's head&#10;&#10;AI-generated content may be incorrect.">
              <a:extLst>
                <a:ext uri="{FF2B5EF4-FFF2-40B4-BE49-F238E27FC236}">
                  <a16:creationId xmlns:a16="http://schemas.microsoft.com/office/drawing/2014/main" id="{1CA1449A-A25D-D17D-AB64-91A2BAAF2277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9468" y="4058030"/>
              <a:ext cx="2316305" cy="1023417"/>
            </a:xfrm>
            <a:prstGeom prst="rect">
              <a:avLst/>
            </a:prstGeom>
          </p:spPr>
        </p:pic>
        <p:pic>
          <p:nvPicPr>
            <p:cNvPr id="129" name="Picture 128" descr="A close-up of a person's face&#10;&#10;AI-generated content may be incorrect.">
              <a:extLst>
                <a:ext uri="{FF2B5EF4-FFF2-40B4-BE49-F238E27FC236}">
                  <a16:creationId xmlns:a16="http://schemas.microsoft.com/office/drawing/2014/main" id="{7A7F9CE1-EF35-2E48-AB08-7616DEB94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924" y="4058030"/>
              <a:ext cx="992702" cy="1023417"/>
            </a:xfrm>
            <a:prstGeom prst="rect">
              <a:avLst/>
            </a:prstGeom>
          </p:spPr>
        </p:pic>
        <p:pic>
          <p:nvPicPr>
            <p:cNvPr id="136" name="Picture 135" descr="A blurry image of a bridge&#10;&#10;AI-generated content may be incorrect.">
              <a:extLst>
                <a:ext uri="{FF2B5EF4-FFF2-40B4-BE49-F238E27FC236}">
                  <a16:creationId xmlns:a16="http://schemas.microsoft.com/office/drawing/2014/main" id="{A6C2DC69-A2EF-0F54-F3D6-28A8BA45757B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8475" y="4058030"/>
              <a:ext cx="2316306" cy="1023417"/>
            </a:xfrm>
            <a:prstGeom prst="rect">
              <a:avLst/>
            </a:prstGeom>
          </p:spPr>
        </p:pic>
        <p:pic>
          <p:nvPicPr>
            <p:cNvPr id="137" name="Picture 136" descr="A close-up of a person's face&#10;&#10;AI-generated content may be incorrect.">
              <a:extLst>
                <a:ext uri="{FF2B5EF4-FFF2-40B4-BE49-F238E27FC236}">
                  <a16:creationId xmlns:a16="http://schemas.microsoft.com/office/drawing/2014/main" id="{36200881-FF98-D1C7-BD19-598C1D305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7123" y="4058030"/>
              <a:ext cx="992702" cy="1023417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DB401915-9B4B-82B6-9A1A-B8AF56B1B241}"/>
                </a:ext>
              </a:extLst>
            </p:cNvPr>
            <p:cNvSpPr txBox="1"/>
            <p:nvPr/>
          </p:nvSpPr>
          <p:spPr>
            <a:xfrm rot="5400000">
              <a:off x="3002981" y="3368656"/>
              <a:ext cx="350408" cy="1562265"/>
            </a:xfrm>
            <a:prstGeom prst="rect">
              <a:avLst/>
            </a:prstGeom>
            <a:noFill/>
          </p:spPr>
          <p:txBody>
            <a:bodyPr vert="vert270"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srgbClr val="FFFF00"/>
                  </a:solidFill>
                  <a:latin typeface="Aptos Narrow" panose="020B0004020202020204" pitchFamily="34" charset="0"/>
                  <a:cs typeface="Times New Roman" panose="02020603050405020304" pitchFamily="18" charset="0"/>
                </a:rPr>
                <a:t>t </a:t>
              </a:r>
              <a:r>
                <a:rPr lang="en-US" sz="1600" baseline="-25000" dirty="0">
                  <a:solidFill>
                    <a:srgbClr val="FFFF00"/>
                  </a:solidFill>
                  <a:latin typeface="Aptos Narrow" panose="020B0004020202020204" pitchFamily="34" charset="0"/>
                  <a:cs typeface="Times New Roman" panose="02020603050405020304" pitchFamily="18" charset="0"/>
                </a:rPr>
                <a:t>foot print</a:t>
              </a:r>
              <a:r>
                <a:rPr lang="en-US" sz="1600" dirty="0">
                  <a:solidFill>
                    <a:srgbClr val="FFFF00"/>
                  </a:solidFill>
                  <a:latin typeface="Aptos Narrow" panose="020B0004020202020204" pitchFamily="34" charset="0"/>
                  <a:cs typeface="Times New Roman" panose="02020603050405020304" pitchFamily="18" charset="0"/>
                </a:rPr>
                <a:t>=145.6 </a:t>
              </a:r>
              <a:r>
                <a:rPr lang="en-US" sz="1600" dirty="0" err="1">
                  <a:solidFill>
                    <a:srgbClr val="FFFF00"/>
                  </a:solidFill>
                  <a:latin typeface="Aptos Narrow" panose="020B0004020202020204" pitchFamily="34" charset="0"/>
                  <a:cs typeface="Times New Roman" panose="02020603050405020304" pitchFamily="18" charset="0"/>
                </a:rPr>
                <a:t>ms</a:t>
              </a:r>
              <a:endPara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33E021CE-C1AB-0792-7AD5-DA5225C711A4}"/>
                </a:ext>
              </a:extLst>
            </p:cNvPr>
            <p:cNvSpPr txBox="1"/>
            <p:nvPr/>
          </p:nvSpPr>
          <p:spPr>
            <a:xfrm rot="5400000">
              <a:off x="6236847" y="3382160"/>
              <a:ext cx="350408" cy="1562265"/>
            </a:xfrm>
            <a:prstGeom prst="rect">
              <a:avLst/>
            </a:prstGeom>
            <a:noFill/>
          </p:spPr>
          <p:txBody>
            <a:bodyPr vert="vert270"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srgbClr val="FFFF00"/>
                  </a:solidFill>
                  <a:latin typeface="Aptos Narrow" panose="020B0004020202020204" pitchFamily="34" charset="0"/>
                  <a:cs typeface="Times New Roman" panose="02020603050405020304" pitchFamily="18" charset="0"/>
                </a:rPr>
                <a:t>t </a:t>
              </a:r>
              <a:r>
                <a:rPr lang="en-US" sz="1600" baseline="-25000" dirty="0">
                  <a:solidFill>
                    <a:srgbClr val="FFFF00"/>
                  </a:solidFill>
                  <a:latin typeface="Aptos Narrow" panose="020B0004020202020204" pitchFamily="34" charset="0"/>
                  <a:cs typeface="Times New Roman" panose="02020603050405020304" pitchFamily="18" charset="0"/>
                </a:rPr>
                <a:t>foot print</a:t>
              </a:r>
              <a:r>
                <a:rPr lang="en-US" sz="1600" dirty="0">
                  <a:solidFill>
                    <a:srgbClr val="FFFF00"/>
                  </a:solidFill>
                  <a:latin typeface="Aptos Narrow" panose="020B0004020202020204" pitchFamily="34" charset="0"/>
                  <a:cs typeface="Times New Roman" panose="02020603050405020304" pitchFamily="18" charset="0"/>
                </a:rPr>
                <a:t>=36.4 </a:t>
              </a:r>
              <a:r>
                <a:rPr lang="en-US" sz="1600" dirty="0" err="1">
                  <a:solidFill>
                    <a:srgbClr val="FFFF00"/>
                  </a:solidFill>
                  <a:latin typeface="Aptos Narrow" panose="020B0004020202020204" pitchFamily="34" charset="0"/>
                  <a:cs typeface="Times New Roman" panose="02020603050405020304" pitchFamily="18" charset="0"/>
                </a:rPr>
                <a:t>ms</a:t>
              </a:r>
              <a:endPara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BA73A12D-837F-BF91-6964-34BBA6CEEC60}"/>
                </a:ext>
              </a:extLst>
            </p:cNvPr>
            <p:cNvSpPr txBox="1"/>
            <p:nvPr/>
          </p:nvSpPr>
          <p:spPr>
            <a:xfrm rot="16200000">
              <a:off x="749527" y="4507029"/>
              <a:ext cx="1213394" cy="3153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>
                  <a:latin typeface="Aptos Narrow" panose="020B0004020202020204" pitchFamily="34" charset="0"/>
                </a:rPr>
                <a:t>16 arms</a:t>
              </a:r>
            </a:p>
          </p:txBody>
        </p: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8ABE857D-1845-1E53-527B-76E848009ECF}"/>
                </a:ext>
              </a:extLst>
            </p:cNvPr>
            <p:cNvCxnSpPr/>
            <p:nvPr/>
          </p:nvCxnSpPr>
          <p:spPr>
            <a:xfrm>
              <a:off x="1493924" y="4427731"/>
              <a:ext cx="992702" cy="0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F50BA65C-4E45-C177-04E0-7AF42317464F}"/>
                </a:ext>
              </a:extLst>
            </p:cNvPr>
            <p:cNvSpPr txBox="1"/>
            <p:nvPr/>
          </p:nvSpPr>
          <p:spPr>
            <a:xfrm rot="5400000">
              <a:off x="5999523" y="3750085"/>
              <a:ext cx="350408" cy="1562265"/>
            </a:xfrm>
            <a:prstGeom prst="rect">
              <a:avLst/>
            </a:prstGeom>
            <a:noFill/>
          </p:spPr>
          <p:txBody>
            <a:bodyPr vert="vert270"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schemeClr val="bg1"/>
                  </a:solidFill>
                  <a:latin typeface="Aptos Narrow" panose="020B0004020202020204" pitchFamily="34" charset="0"/>
                  <a:cs typeface="Times New Roman" panose="02020603050405020304" pitchFamily="18" charset="0"/>
                </a:rPr>
                <a:t>tongue tip</a:t>
              </a:r>
            </a:p>
          </p:txBody>
        </p: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B12E06BA-D49C-CFC5-B5CE-C586D4AB8A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15081" y="4973705"/>
              <a:ext cx="173832" cy="30485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1048C9A9-692F-CC6C-A750-2FFFB23912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15081" y="4229480"/>
              <a:ext cx="172397" cy="92503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0EF8CDFF-4BA5-ACBE-1F2A-FEEFD8C5D19E}"/>
                </a:ext>
              </a:extLst>
            </p:cNvPr>
            <p:cNvCxnSpPr>
              <a:cxnSpLocks/>
            </p:cNvCxnSpPr>
            <p:nvPr/>
          </p:nvCxnSpPr>
          <p:spPr>
            <a:xfrm>
              <a:off x="6307838" y="4587705"/>
              <a:ext cx="125378" cy="188659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042353BF-EA37-793D-BE3D-EEF102A2AEEC}"/>
              </a:ext>
            </a:extLst>
          </p:cNvPr>
          <p:cNvSpPr txBox="1"/>
          <p:nvPr/>
        </p:nvSpPr>
        <p:spPr>
          <a:xfrm>
            <a:off x="3116701" y="5714883"/>
            <a:ext cx="24840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Subtle motion blur with tongue tip and velum movements</a:t>
            </a:r>
          </a:p>
        </p:txBody>
      </p:sp>
      <p:pic>
        <p:nvPicPr>
          <p:cNvPr id="92" name="vs_cs_sideby_side_cropped_7p28s.mp4">
            <a:hlinkClick r:id="" action="ppaction://media"/>
            <a:extLst>
              <a:ext uri="{FF2B5EF4-FFF2-40B4-BE49-F238E27FC236}">
                <a16:creationId xmlns:a16="http://schemas.microsoft.com/office/drawing/2014/main" id="{76026045-AAA5-D429-1562-F1C55EB710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16702" y="3603931"/>
            <a:ext cx="4887213" cy="2125642"/>
          </a:xfrm>
          <a:prstGeom prst="rect">
            <a:avLst/>
          </a:prstGeom>
        </p:spPr>
      </p:pic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74241BB8-AEE3-E9AF-07BE-E9ECDBAEFFEB}"/>
              </a:ext>
            </a:extLst>
          </p:cNvPr>
          <p:cNvCxnSpPr>
            <a:cxnSpLocks/>
          </p:cNvCxnSpPr>
          <p:nvPr/>
        </p:nvCxnSpPr>
        <p:spPr>
          <a:xfrm flipH="1" flipV="1">
            <a:off x="4972112" y="4472293"/>
            <a:ext cx="287788" cy="6364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A13E12A2-7579-B74C-7EA2-B516F5EDAA2C}"/>
              </a:ext>
            </a:extLst>
          </p:cNvPr>
          <p:cNvCxnSpPr>
            <a:cxnSpLocks/>
          </p:cNvCxnSpPr>
          <p:nvPr/>
        </p:nvCxnSpPr>
        <p:spPr>
          <a:xfrm flipH="1" flipV="1">
            <a:off x="3835013" y="4348522"/>
            <a:ext cx="287788" cy="63646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>
            <a:extLst>
              <a:ext uri="{FF2B5EF4-FFF2-40B4-BE49-F238E27FC236}">
                <a16:creationId xmlns:a16="http://schemas.microsoft.com/office/drawing/2014/main" id="{808C7803-18FA-B2CB-EBB3-F13E97A215F6}"/>
              </a:ext>
            </a:extLst>
          </p:cNvPr>
          <p:cNvSpPr txBox="1"/>
          <p:nvPr/>
        </p:nvSpPr>
        <p:spPr>
          <a:xfrm>
            <a:off x="4637619" y="6451762"/>
            <a:ext cx="27524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Speech Task /za/</a:t>
            </a:r>
            <a:r>
              <a:rPr lang="en-US" sz="1800" b="1" dirty="0" err="1">
                <a:solidFill>
                  <a:schemeClr val="bg1"/>
                </a:solidFill>
              </a:rPr>
              <a:t>na</a:t>
            </a:r>
            <a:r>
              <a:rPr lang="en-US" sz="1800" b="1" dirty="0">
                <a:solidFill>
                  <a:schemeClr val="bg1"/>
                </a:solidFill>
              </a:rPr>
              <a:t>/za/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50A1D8-8E07-AE24-0A26-779A7AA24A98}"/>
              </a:ext>
            </a:extLst>
          </p:cNvPr>
          <p:cNvSpPr txBox="1"/>
          <p:nvPr/>
        </p:nvSpPr>
        <p:spPr>
          <a:xfrm rot="5400000">
            <a:off x="8405594" y="2599871"/>
            <a:ext cx="350408" cy="1562265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bg1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lower  lip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9DFBD6-D70B-24C1-EC8D-07F3822DFA89}"/>
              </a:ext>
            </a:extLst>
          </p:cNvPr>
          <p:cNvSpPr txBox="1"/>
          <p:nvPr/>
        </p:nvSpPr>
        <p:spPr>
          <a:xfrm rot="5400000">
            <a:off x="9381582" y="1420125"/>
            <a:ext cx="350408" cy="1562265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bg1"/>
                </a:solidFill>
                <a:latin typeface="Aptos Narrow" panose="020B0004020202020204" pitchFamily="34" charset="0"/>
                <a:cs typeface="Times New Roman" panose="02020603050405020304" pitchFamily="18" charset="0"/>
              </a:rPr>
              <a:t>velum</a:t>
            </a:r>
          </a:p>
        </p:txBody>
      </p:sp>
    </p:spTree>
    <p:extLst>
      <p:ext uri="{BB962C8B-B14F-4D97-AF65-F5344CB8AC3E}">
        <p14:creationId xmlns:p14="http://schemas.microsoft.com/office/powerpoint/2010/main" val="120467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0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C67E0-E8B7-C55D-E3CA-DABBAFCB7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6E348-C29D-0ED7-4BBD-8A6D64309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611524"/>
            <a:ext cx="10287001" cy="592302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Constrained Reconstruction</a:t>
            </a:r>
          </a:p>
        </p:txBody>
      </p:sp>
      <p:sp>
        <p:nvSpPr>
          <p:cNvPr id="38" name="Footer Placeholder 2">
            <a:extLst>
              <a:ext uri="{FF2B5EF4-FFF2-40B4-BE49-F238E27FC236}">
                <a16:creationId xmlns:a16="http://schemas.microsoft.com/office/drawing/2014/main" id="{9E376379-C919-CA68-8A42-83D408E438BC}"/>
              </a:ext>
            </a:extLst>
          </p:cNvPr>
          <p:cNvSpPr txBox="1">
            <a:spLocks/>
          </p:cNvSpPr>
          <p:nvPr/>
        </p:nvSpPr>
        <p:spPr>
          <a:xfrm>
            <a:off x="11239500" y="6441192"/>
            <a:ext cx="4906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36F1681-E6B7-E993-3BB6-C6887224CE93}"/>
              </a:ext>
            </a:extLst>
          </p:cNvPr>
          <p:cNvGrpSpPr/>
          <p:nvPr/>
        </p:nvGrpSpPr>
        <p:grpSpPr>
          <a:xfrm>
            <a:off x="1779897" y="1181985"/>
            <a:ext cx="8259833" cy="5092315"/>
            <a:chOff x="357610" y="499837"/>
            <a:chExt cx="10110511" cy="5934432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0B709E2C-6975-12C3-B0AB-86C19F4BCE42}"/>
                </a:ext>
              </a:extLst>
            </p:cNvPr>
            <p:cNvGrpSpPr/>
            <p:nvPr/>
          </p:nvGrpSpPr>
          <p:grpSpPr>
            <a:xfrm>
              <a:off x="3225019" y="896049"/>
              <a:ext cx="7243102" cy="5538219"/>
              <a:chOff x="1306538" y="1599267"/>
              <a:chExt cx="6597822" cy="4783014"/>
            </a:xfrm>
          </p:grpSpPr>
          <p:pic>
            <p:nvPicPr>
              <p:cNvPr id="83" name="Picture 82" descr="A close-up of an elephant's stomach&#10;&#10;AI-generated content may be incorrect.">
                <a:extLst>
                  <a:ext uri="{FF2B5EF4-FFF2-40B4-BE49-F238E27FC236}">
                    <a16:creationId xmlns:a16="http://schemas.microsoft.com/office/drawing/2014/main" id="{2BB99736-0937-D96C-D62B-A5BF7A5F64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06538" y="1599267"/>
                <a:ext cx="1600200" cy="1600200"/>
              </a:xfrm>
              <a:prstGeom prst="rect">
                <a:avLst/>
              </a:prstGeom>
            </p:spPr>
          </p:pic>
          <p:pic>
            <p:nvPicPr>
              <p:cNvPr id="84" name="Picture 83" descr="A black and white image of a group of mountains&#10;&#10;AI-generated content may be incorrect.">
                <a:extLst>
                  <a:ext uri="{FF2B5EF4-FFF2-40B4-BE49-F238E27FC236}">
                    <a16:creationId xmlns:a16="http://schemas.microsoft.com/office/drawing/2014/main" id="{8FA658A2-560A-2832-C6F8-042C808AE7D3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06737" y="1616713"/>
                <a:ext cx="4997623" cy="1600200"/>
              </a:xfrm>
              <a:prstGeom prst="rect">
                <a:avLst/>
              </a:prstGeom>
            </p:spPr>
          </p:pic>
          <p:pic>
            <p:nvPicPr>
              <p:cNvPr id="85" name="Picture 84" descr="A close-up of a person's body&#10;&#10;AI-generated content may be incorrect.">
                <a:extLst>
                  <a:ext uri="{FF2B5EF4-FFF2-40B4-BE49-F238E27FC236}">
                    <a16:creationId xmlns:a16="http://schemas.microsoft.com/office/drawing/2014/main" id="{44759CAD-8E04-C941-96C5-33782D0B63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06538" y="3190674"/>
                <a:ext cx="1600200" cy="1600200"/>
              </a:xfrm>
              <a:prstGeom prst="rect">
                <a:avLst/>
              </a:prstGeom>
            </p:spPr>
          </p:pic>
          <p:pic>
            <p:nvPicPr>
              <p:cNvPr id="86" name="Picture 85" descr="A blurry image of a city&#10;&#10;AI-generated content may be incorrect.">
                <a:extLst>
                  <a:ext uri="{FF2B5EF4-FFF2-40B4-BE49-F238E27FC236}">
                    <a16:creationId xmlns:a16="http://schemas.microsoft.com/office/drawing/2014/main" id="{72EA3004-71ED-F9FE-99E5-8B4D3C3D9D7E}"/>
                  </a:ext>
                </a:extLst>
              </p:cNvPr>
              <p:cNvPicPr>
                <a:picLocks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599" y="3181881"/>
                <a:ext cx="5008761" cy="1600200"/>
              </a:xfrm>
              <a:prstGeom prst="rect">
                <a:avLst/>
              </a:prstGeom>
            </p:spPr>
          </p:pic>
          <p:pic>
            <p:nvPicPr>
              <p:cNvPr id="87" name="Picture 86" descr="A blurry image of a city&#10;&#10;AI-generated content may be incorrect.">
                <a:extLst>
                  <a:ext uri="{FF2B5EF4-FFF2-40B4-BE49-F238E27FC236}">
                    <a16:creationId xmlns:a16="http://schemas.microsoft.com/office/drawing/2014/main" id="{421D3A6F-7FDA-C0AD-6326-5932A124D5B8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06737" y="4782081"/>
                <a:ext cx="4997623" cy="1600200"/>
              </a:xfrm>
              <a:prstGeom prst="rect">
                <a:avLst/>
              </a:prstGeom>
            </p:spPr>
          </p:pic>
          <p:pic>
            <p:nvPicPr>
              <p:cNvPr id="88" name="Picture 87" descr="A close-up of a dog&#10;&#10;AI-generated content may be incorrect.">
                <a:extLst>
                  <a:ext uri="{FF2B5EF4-FFF2-40B4-BE49-F238E27FC236}">
                    <a16:creationId xmlns:a16="http://schemas.microsoft.com/office/drawing/2014/main" id="{F508A1DA-A895-4488-3800-34DDA91144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06538" y="4782081"/>
                <a:ext cx="1600200" cy="1600200"/>
              </a:xfrm>
              <a:prstGeom prst="rect">
                <a:avLst/>
              </a:prstGeom>
            </p:spPr>
          </p:pic>
        </p:grpSp>
        <p:pic>
          <p:nvPicPr>
            <p:cNvPr id="63" name="r4_r3_r2_vertical_timealigned.mp4">
              <a:hlinkClick r:id="" action="ppaction://media"/>
              <a:extLst>
                <a:ext uri="{FF2B5EF4-FFF2-40B4-BE49-F238E27FC236}">
                  <a16:creationId xmlns:a16="http://schemas.microsoft.com/office/drawing/2014/main" id="{BC4039E4-4124-57A1-6B72-4E317A644578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1"/>
            <a:stretch>
              <a:fillRect/>
            </a:stretch>
          </p:blipFill>
          <p:spPr>
            <a:xfrm>
              <a:off x="3086624" y="896049"/>
              <a:ext cx="1864911" cy="5538220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5522D61-238C-D21A-5FD9-960E65DE7D89}"/>
                </a:ext>
              </a:extLst>
            </p:cNvPr>
            <p:cNvSpPr txBox="1"/>
            <p:nvPr/>
          </p:nvSpPr>
          <p:spPr>
            <a:xfrm>
              <a:off x="357610" y="5000005"/>
              <a:ext cx="2655136" cy="11836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Constrained reconstruction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(rate 8)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9D481EF-2AA9-ECB2-7920-E7EA1184513C}"/>
                </a:ext>
              </a:extLst>
            </p:cNvPr>
            <p:cNvSpPr txBox="1"/>
            <p:nvPr/>
          </p:nvSpPr>
          <p:spPr>
            <a:xfrm>
              <a:off x="362291" y="3020935"/>
              <a:ext cx="2655136" cy="11836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Constrained reconstruction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(rate 6)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3079A4B-9C73-14BA-8687-9F8EC757EA00}"/>
                </a:ext>
              </a:extLst>
            </p:cNvPr>
            <p:cNvSpPr txBox="1"/>
            <p:nvPr/>
          </p:nvSpPr>
          <p:spPr>
            <a:xfrm>
              <a:off x="362291" y="1175880"/>
              <a:ext cx="2655136" cy="11836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Constrained reconstruction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(rate 4)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32CC08A-A338-1DD6-894E-FD270A394E70}"/>
                </a:ext>
              </a:extLst>
            </p:cNvPr>
            <p:cNvSpPr txBox="1"/>
            <p:nvPr/>
          </p:nvSpPr>
          <p:spPr>
            <a:xfrm>
              <a:off x="3017427" y="499837"/>
              <a:ext cx="2228702" cy="3945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Dynamic images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58D3B0C-5296-8070-9DDB-EC164BB314A3}"/>
                </a:ext>
              </a:extLst>
            </p:cNvPr>
            <p:cNvSpPr txBox="1"/>
            <p:nvPr/>
          </p:nvSpPr>
          <p:spPr>
            <a:xfrm>
              <a:off x="6362315" y="522073"/>
              <a:ext cx="3001433" cy="3945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Image time profile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76EE9C0-3583-04C1-A560-6AFC51486C80}"/>
                </a:ext>
              </a:extLst>
            </p:cNvPr>
            <p:cNvSpPr txBox="1"/>
            <p:nvPr/>
          </p:nvSpPr>
          <p:spPr>
            <a:xfrm>
              <a:off x="6362317" y="5920235"/>
              <a:ext cx="300143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dirty="0">
                  <a:solidFill>
                    <a:srgbClr val="FFFF00"/>
                  </a:solidFill>
                  <a:latin typeface="Aptos Narrow" panose="020B0004020202020204" pitchFamily="34" charset="0"/>
                </a:rPr>
                <a:t>sharper time profile</a:t>
              </a:r>
              <a:endParaRPr lang="en-US" sz="1800" b="1" dirty="0">
                <a:solidFill>
                  <a:srgbClr val="FFFF00"/>
                </a:solidFill>
                <a:latin typeface="Aptos Narrow" panose="020B0004020202020204" pitchFamily="34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694C9CA-1623-2658-2D7A-1BBD31BB992E}"/>
                </a:ext>
              </a:extLst>
            </p:cNvPr>
            <p:cNvSpPr txBox="1"/>
            <p:nvPr/>
          </p:nvSpPr>
          <p:spPr>
            <a:xfrm>
              <a:off x="6362316" y="2153954"/>
              <a:ext cx="300143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dirty="0">
                  <a:solidFill>
                    <a:srgbClr val="FFFF00"/>
                  </a:solidFill>
                  <a:latin typeface="Aptos Narrow" panose="020B0004020202020204" pitchFamily="34" charset="0"/>
                </a:rPr>
                <a:t>rapid transitions blurred</a:t>
              </a:r>
              <a:endParaRPr lang="en-US" sz="1800" b="1" dirty="0">
                <a:solidFill>
                  <a:srgbClr val="FFFF00"/>
                </a:solidFill>
                <a:latin typeface="Aptos Narrow" panose="020B0004020202020204" pitchFamily="34" charset="0"/>
              </a:endParaRP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DDE8D2B5-56CD-30E1-6266-9E53F73B0CC8}"/>
                </a:ext>
              </a:extLst>
            </p:cNvPr>
            <p:cNvCxnSpPr/>
            <p:nvPr/>
          </p:nvCxnSpPr>
          <p:spPr>
            <a:xfrm flipH="1" flipV="1">
              <a:off x="7863032" y="5597069"/>
              <a:ext cx="399906" cy="32316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8EA92FB9-E296-B44D-9CC8-6BD1B711D71B}"/>
                </a:ext>
              </a:extLst>
            </p:cNvPr>
            <p:cNvCxnSpPr/>
            <p:nvPr/>
          </p:nvCxnSpPr>
          <p:spPr>
            <a:xfrm flipH="1" flipV="1">
              <a:off x="7863032" y="1935374"/>
              <a:ext cx="399906" cy="32316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96267DD0-0AA4-E4F2-0E7A-DB5F63156F1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88714" y="2015454"/>
              <a:ext cx="199953" cy="176089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0A9C9D95-579C-9E7C-E319-6DF852E6E92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88713" y="5738376"/>
              <a:ext cx="199953" cy="176089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BD2D596E-0480-1FE6-7902-769F5BB7AE2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09838" y="3774068"/>
              <a:ext cx="199953" cy="176089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86821B51-F007-7827-3462-246CC95660B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63032" y="3774068"/>
              <a:ext cx="399906" cy="32316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57323A7D-5E4F-B049-A81A-E9614C86255C}"/>
                </a:ext>
              </a:extLst>
            </p:cNvPr>
            <p:cNvSpPr txBox="1"/>
            <p:nvPr/>
          </p:nvSpPr>
          <p:spPr>
            <a:xfrm>
              <a:off x="6100737" y="4606251"/>
              <a:ext cx="300143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dirty="0">
                  <a:solidFill>
                    <a:srgbClr val="FFFF00"/>
                  </a:solidFill>
                  <a:latin typeface="Aptos Narrow" panose="020B0004020202020204" pitchFamily="34" charset="0"/>
                </a:rPr>
                <a:t>faint alias artifacts</a:t>
              </a:r>
              <a:endParaRPr lang="en-US" sz="1800" b="1" dirty="0">
                <a:solidFill>
                  <a:srgbClr val="FFFF00"/>
                </a:solidFill>
                <a:latin typeface="Aptos Narrow" panose="020B0004020202020204" pitchFamily="34" charset="0"/>
              </a:endParaRP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F39F465E-9E6D-F01D-4BBE-3225D6FF44E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09861" y="4904574"/>
              <a:ext cx="578759" cy="194844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C86AE1F-7BC3-850A-9290-60CA9A214161}"/>
                </a:ext>
              </a:extLst>
            </p:cNvPr>
            <p:cNvSpPr txBox="1"/>
            <p:nvPr/>
          </p:nvSpPr>
          <p:spPr>
            <a:xfrm rot="5400000">
              <a:off x="5526316" y="259559"/>
              <a:ext cx="430887" cy="1829436"/>
            </a:xfrm>
            <a:prstGeom prst="rect">
              <a:avLst/>
            </a:prstGeom>
            <a:noFill/>
          </p:spPr>
          <p:txBody>
            <a:bodyPr vert="vert270"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srgbClr val="FFFF00"/>
                  </a:solidFill>
                  <a:latin typeface="Aptos Narrow" panose="020B0004020202020204" pitchFamily="34" charset="0"/>
                  <a:cs typeface="Times New Roman" panose="02020603050405020304" pitchFamily="18" charset="0"/>
                </a:rPr>
                <a:t>t </a:t>
              </a:r>
              <a:r>
                <a:rPr lang="en-US" sz="1600" baseline="-25000" dirty="0">
                  <a:solidFill>
                    <a:srgbClr val="FFFF00"/>
                  </a:solidFill>
                  <a:latin typeface="Aptos Narrow" panose="020B0004020202020204" pitchFamily="34" charset="0"/>
                  <a:cs typeface="Times New Roman" panose="02020603050405020304" pitchFamily="18" charset="0"/>
                </a:rPr>
                <a:t>foot print</a:t>
              </a:r>
              <a:r>
                <a:rPr lang="en-US" sz="1600" dirty="0">
                  <a:solidFill>
                    <a:srgbClr val="FFFF00"/>
                  </a:solidFill>
                  <a:latin typeface="Aptos Narrow" panose="020B0004020202020204" pitchFamily="34" charset="0"/>
                  <a:cs typeface="Times New Roman" panose="02020603050405020304" pitchFamily="18" charset="0"/>
                </a:rPr>
                <a:t>=36.4 </a:t>
              </a:r>
              <a:r>
                <a:rPr lang="en-US" sz="1600" dirty="0" err="1">
                  <a:solidFill>
                    <a:srgbClr val="FFFF00"/>
                  </a:solidFill>
                  <a:latin typeface="Aptos Narrow" panose="020B0004020202020204" pitchFamily="34" charset="0"/>
                  <a:cs typeface="Times New Roman" panose="02020603050405020304" pitchFamily="18" charset="0"/>
                </a:rPr>
                <a:t>ms</a:t>
              </a:r>
              <a:endPara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FF2AE9E6-CD38-E097-C922-20D525DD853D}"/>
                </a:ext>
              </a:extLst>
            </p:cNvPr>
            <p:cNvSpPr txBox="1"/>
            <p:nvPr/>
          </p:nvSpPr>
          <p:spPr>
            <a:xfrm rot="5400000">
              <a:off x="5526315" y="2106217"/>
              <a:ext cx="430887" cy="1829436"/>
            </a:xfrm>
            <a:prstGeom prst="rect">
              <a:avLst/>
            </a:prstGeom>
            <a:noFill/>
          </p:spPr>
          <p:txBody>
            <a:bodyPr vert="vert270"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srgbClr val="FFFF00"/>
                  </a:solidFill>
                  <a:latin typeface="Aptos Narrow" panose="020B0004020202020204" pitchFamily="34" charset="0"/>
                  <a:cs typeface="Times New Roman" panose="02020603050405020304" pitchFamily="18" charset="0"/>
                </a:rPr>
                <a:t>t </a:t>
              </a:r>
              <a:r>
                <a:rPr lang="en-US" sz="1600" baseline="-25000" dirty="0">
                  <a:solidFill>
                    <a:srgbClr val="FFFF00"/>
                  </a:solidFill>
                  <a:latin typeface="Aptos Narrow" panose="020B0004020202020204" pitchFamily="34" charset="0"/>
                  <a:cs typeface="Times New Roman" panose="02020603050405020304" pitchFamily="18" charset="0"/>
                </a:rPr>
                <a:t>foot print</a:t>
              </a:r>
              <a:r>
                <a:rPr lang="en-US" sz="1600" dirty="0">
                  <a:solidFill>
                    <a:srgbClr val="FFFF00"/>
                  </a:solidFill>
                  <a:latin typeface="Aptos Narrow" panose="020B0004020202020204" pitchFamily="34" charset="0"/>
                  <a:cs typeface="Times New Roman" panose="02020603050405020304" pitchFamily="18" charset="0"/>
                </a:rPr>
                <a:t>=27.3 </a:t>
              </a:r>
              <a:r>
                <a:rPr lang="en-US" sz="1600" dirty="0" err="1">
                  <a:solidFill>
                    <a:srgbClr val="FFFF00"/>
                  </a:solidFill>
                  <a:latin typeface="Aptos Narrow" panose="020B0004020202020204" pitchFamily="34" charset="0"/>
                  <a:cs typeface="Times New Roman" panose="02020603050405020304" pitchFamily="18" charset="0"/>
                </a:rPr>
                <a:t>ms</a:t>
              </a:r>
              <a:endPara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0446345F-8DF3-B749-5D29-2271A39078A4}"/>
                </a:ext>
              </a:extLst>
            </p:cNvPr>
            <p:cNvSpPr txBox="1"/>
            <p:nvPr/>
          </p:nvSpPr>
          <p:spPr>
            <a:xfrm rot="5400000">
              <a:off x="5526314" y="3845422"/>
              <a:ext cx="430887" cy="1829436"/>
            </a:xfrm>
            <a:prstGeom prst="rect">
              <a:avLst/>
            </a:prstGeom>
            <a:noFill/>
          </p:spPr>
          <p:txBody>
            <a:bodyPr vert="vert270"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srgbClr val="FFFF00"/>
                  </a:solidFill>
                  <a:latin typeface="Aptos Narrow" panose="020B0004020202020204" pitchFamily="34" charset="0"/>
                  <a:cs typeface="Times New Roman" panose="02020603050405020304" pitchFamily="18" charset="0"/>
                </a:rPr>
                <a:t>t </a:t>
              </a:r>
              <a:r>
                <a:rPr lang="en-US" sz="1600" baseline="-25000" dirty="0">
                  <a:solidFill>
                    <a:srgbClr val="FFFF00"/>
                  </a:solidFill>
                  <a:latin typeface="Aptos Narrow" panose="020B0004020202020204" pitchFamily="34" charset="0"/>
                  <a:cs typeface="Times New Roman" panose="02020603050405020304" pitchFamily="18" charset="0"/>
                </a:rPr>
                <a:t>foot print</a:t>
              </a:r>
              <a:r>
                <a:rPr lang="en-US" sz="1600" dirty="0">
                  <a:solidFill>
                    <a:srgbClr val="FFFF00"/>
                  </a:solidFill>
                  <a:latin typeface="Aptos Narrow" panose="020B0004020202020204" pitchFamily="34" charset="0"/>
                  <a:cs typeface="Times New Roman" panose="02020603050405020304" pitchFamily="18" charset="0"/>
                </a:rPr>
                <a:t>=18.2 </a:t>
              </a:r>
              <a:r>
                <a:rPr lang="en-US" sz="1600" dirty="0" err="1">
                  <a:solidFill>
                    <a:srgbClr val="FFFF00"/>
                  </a:solidFill>
                  <a:latin typeface="Aptos Narrow" panose="020B0004020202020204" pitchFamily="34" charset="0"/>
                  <a:cs typeface="Times New Roman" panose="02020603050405020304" pitchFamily="18" charset="0"/>
                </a:rPr>
                <a:t>ms</a:t>
              </a:r>
              <a:endParaRPr lang="en-US" sz="1600" dirty="0">
                <a:solidFill>
                  <a:srgbClr val="FFFF00"/>
                </a:solidFill>
                <a:latin typeface="Aptos Narrow" panose="020B000402020202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639C4A71-7D26-47B1-D72E-7F95610B401A}"/>
                </a:ext>
              </a:extLst>
            </p:cNvPr>
            <p:cNvCxnSpPr>
              <a:cxnSpLocks/>
            </p:cNvCxnSpPr>
            <p:nvPr/>
          </p:nvCxnSpPr>
          <p:spPr>
            <a:xfrm>
              <a:off x="3098329" y="1389721"/>
              <a:ext cx="1883392" cy="0"/>
            </a:xfrm>
            <a:prstGeom prst="straightConnector1">
              <a:avLst/>
            </a:prstGeom>
            <a:ln w="50800">
              <a:solidFill>
                <a:schemeClr val="bg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F2F88DA-9649-97B4-9189-9FE8AAC6EF67}"/>
              </a:ext>
            </a:extLst>
          </p:cNvPr>
          <p:cNvSpPr txBox="1"/>
          <p:nvPr/>
        </p:nvSpPr>
        <p:spPr>
          <a:xfrm>
            <a:off x="4637619" y="6451762"/>
            <a:ext cx="4661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Speech Task rapid number counting</a:t>
            </a:r>
          </a:p>
        </p:txBody>
      </p:sp>
    </p:spTree>
    <p:extLst>
      <p:ext uri="{BB962C8B-B14F-4D97-AF65-F5344CB8AC3E}">
        <p14:creationId xmlns:p14="http://schemas.microsoft.com/office/powerpoint/2010/main" val="118837683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6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F43BE-AACE-8415-A5DD-8FAB6E2A9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48959-F6FB-911A-B420-4DED4A242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838975"/>
            <a:ext cx="10287001" cy="563114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989E69-C783-1926-9EA4-8A4631127E4D}"/>
              </a:ext>
            </a:extLst>
          </p:cNvPr>
          <p:cNvSpPr txBox="1"/>
          <p:nvPr/>
        </p:nvSpPr>
        <p:spPr>
          <a:xfrm>
            <a:off x="11394040" y="6457845"/>
            <a:ext cx="469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24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A1BDF49-A686-3B8C-9FC3-7D470C557328}"/>
              </a:ext>
            </a:extLst>
          </p:cNvPr>
          <p:cNvGrpSpPr/>
          <p:nvPr/>
        </p:nvGrpSpPr>
        <p:grpSpPr>
          <a:xfrm>
            <a:off x="5096107" y="2040674"/>
            <a:ext cx="6767345" cy="2911224"/>
            <a:chOff x="-1105537" y="2216725"/>
            <a:chExt cx="11338598" cy="42411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3F0D3AD-657B-89F5-BFC8-0A207A435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516" t="32352" r="17479" b="5753"/>
            <a:stretch>
              <a:fillRect/>
            </a:stretch>
          </p:blipFill>
          <p:spPr>
            <a:xfrm>
              <a:off x="852755" y="2216725"/>
              <a:ext cx="9380306" cy="4241120"/>
            </a:xfrm>
            <a:prstGeom prst="rect">
              <a:avLst/>
            </a:prstGeom>
          </p:spPr>
        </p:pic>
        <p:sp>
          <p:nvSpPr>
            <p:cNvPr id="7" name="5-Point Star 2">
              <a:extLst>
                <a:ext uri="{FF2B5EF4-FFF2-40B4-BE49-F238E27FC236}">
                  <a16:creationId xmlns:a16="http://schemas.microsoft.com/office/drawing/2014/main" id="{35C83EE6-8DDA-8E40-0CC2-A84769EE977E}"/>
                </a:ext>
              </a:extLst>
            </p:cNvPr>
            <p:cNvSpPr/>
            <p:nvPr/>
          </p:nvSpPr>
          <p:spPr>
            <a:xfrm>
              <a:off x="1680593" y="3688080"/>
              <a:ext cx="499065" cy="38419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7696FF2-8ADB-2FD3-B4B6-DE802D9BADBB}"/>
                </a:ext>
              </a:extLst>
            </p:cNvPr>
            <p:cNvSpPr txBox="1"/>
            <p:nvPr/>
          </p:nvSpPr>
          <p:spPr>
            <a:xfrm>
              <a:off x="-1105537" y="2385758"/>
              <a:ext cx="2363014" cy="1363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This work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Free-Max 0.55 T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114C5EB-9363-A0ED-2484-5B931F13D658}"/>
              </a:ext>
            </a:extLst>
          </p:cNvPr>
          <p:cNvSpPr txBox="1"/>
          <p:nvPr/>
        </p:nvSpPr>
        <p:spPr>
          <a:xfrm>
            <a:off x="830972" y="1817119"/>
            <a:ext cx="471742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Off-resonance tolerance at low field permits extended spiral readouts with negligible signal loss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upto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readout duration of ~9ms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Spatio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-temporal TV constraint-based reconstruction provided temporal footprints up to 18–36ms.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973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33274-E1A6-D402-D718-7E607598C9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500" y="2146003"/>
            <a:ext cx="10286999" cy="331384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21AA81-8DCE-3B1E-D6E6-E3DB31CD5B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0900" y="3021540"/>
            <a:ext cx="10286999" cy="3023660"/>
          </a:xfrm>
        </p:spPr>
        <p:txBody>
          <a:bodyPr>
            <a:normAutofit/>
          </a:bodyPr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NIH NHLBI: R01 HL173483 </a:t>
            </a:r>
          </a:p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NIH-S10 instrumentation grant: 1S10OD025025-01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01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EE1E3-4A2F-B196-F826-F6D8471B6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C347D-D629-F0E6-B869-56F9FB03C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Spatial vs Time Resolution: Speech MRI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CE8D6B-5D9E-39B4-CFF1-F2D455CF51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39500" y="6441192"/>
            <a:ext cx="406227" cy="365125"/>
          </a:xfrm>
        </p:spPr>
        <p:txBody>
          <a:bodyPr/>
          <a:lstStyle/>
          <a:p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140520-E2D0-C9FE-8E62-7B509A381B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52" t="29688" r="9488" b="5268"/>
          <a:stretch>
            <a:fillRect/>
          </a:stretch>
        </p:blipFill>
        <p:spPr>
          <a:xfrm>
            <a:off x="641626" y="1605948"/>
            <a:ext cx="9423128" cy="3897414"/>
          </a:xfrm>
          <a:prstGeom prst="rect">
            <a:avLst/>
          </a:prstGeom>
        </p:spPr>
      </p:pic>
      <p:pic>
        <p:nvPicPr>
          <p:cNvPr id="4" name="Picture 2" descr="Diagram of the anatomy of the upper respiratory system">
            <a:extLst>
              <a:ext uri="{FF2B5EF4-FFF2-40B4-BE49-F238E27FC236}">
                <a16:creationId xmlns:a16="http://schemas.microsoft.com/office/drawing/2014/main" id="{1F9C1DAD-A88F-6567-1F48-720D0F1683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6" b="11730"/>
          <a:stretch>
            <a:fillRect/>
          </a:stretch>
        </p:blipFill>
        <p:spPr bwMode="auto">
          <a:xfrm>
            <a:off x="8091280" y="1799454"/>
            <a:ext cx="3723925" cy="2782657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1A98D9-8AE6-A4D2-6120-D8D1B4FB93D8}"/>
              </a:ext>
            </a:extLst>
          </p:cNvPr>
          <p:cNvSpPr txBox="1"/>
          <p:nvPr/>
        </p:nvSpPr>
        <p:spPr>
          <a:xfrm>
            <a:off x="1977031" y="5558368"/>
            <a:ext cx="88842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Lingala, Sajan Goud, et al. "Recommendations for real‐time speech MRI."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Journal of Magnetic Resonance Imaging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43.1 (2016): 28-44.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5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6B5C7-37B3-6E99-8965-863F0CD5F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610472"/>
            <a:ext cx="10287001" cy="86908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 speech MRI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D0A244-9AF6-6ED8-782D-A5DD44063A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39500" y="6441192"/>
            <a:ext cx="406227" cy="365125"/>
          </a:xfrm>
        </p:spPr>
        <p:txBody>
          <a:bodyPr/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DFEE1D-101B-CF16-249E-7C07EC135475}"/>
              </a:ext>
            </a:extLst>
          </p:cNvPr>
          <p:cNvSpPr txBox="1"/>
          <p:nvPr/>
        </p:nvSpPr>
        <p:spPr>
          <a:xfrm>
            <a:off x="1585362" y="1614890"/>
            <a:ext cx="10401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T</a:t>
            </a:r>
            <a:endParaRPr lang="en-US" sz="24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249F3B-5A7B-9AE5-18A5-36300D1519D6}"/>
              </a:ext>
            </a:extLst>
          </p:cNvPr>
          <p:cNvSpPr txBox="1"/>
          <p:nvPr/>
        </p:nvSpPr>
        <p:spPr>
          <a:xfrm>
            <a:off x="7313576" y="1614890"/>
            <a:ext cx="10401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1.5 T</a:t>
            </a:r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2DB87B-A7E9-4383-409A-8D0D1FCDCFC9}"/>
              </a:ext>
            </a:extLst>
          </p:cNvPr>
          <p:cNvSpPr txBox="1"/>
          <p:nvPr/>
        </p:nvSpPr>
        <p:spPr>
          <a:xfrm>
            <a:off x="9819742" y="1614890"/>
            <a:ext cx="1228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b="1" i="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.55 T</a:t>
            </a:r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125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653A3-A116-675B-23E2-14FC83E59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BD018-B165-3EF0-1E94-8008CFD54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610472"/>
            <a:ext cx="10287001" cy="86908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 speech MRI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E845A7-4614-D7B2-670D-58AFE27B8326}"/>
              </a:ext>
            </a:extLst>
          </p:cNvPr>
          <p:cNvSpPr txBox="1"/>
          <p:nvPr/>
        </p:nvSpPr>
        <p:spPr>
          <a:xfrm>
            <a:off x="859332" y="5616945"/>
            <a:ext cx="91514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Sutton, Bradley P., et al. "Faster dynamic imaging of speech with field inhomogeneity corrected spiral fast low angle shot (FLASH) at 3 T." 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862CBE-AB06-5473-FBC6-7AB88BE8B6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39500" y="6441192"/>
            <a:ext cx="406227" cy="365125"/>
          </a:xfrm>
        </p:spPr>
        <p:txBody>
          <a:bodyPr/>
          <a:lstStyle/>
          <a:p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6062A5C-8DC3-FA85-28CB-4E11F547C4DF}"/>
              </a:ext>
            </a:extLst>
          </p:cNvPr>
          <p:cNvGrpSpPr/>
          <p:nvPr/>
        </p:nvGrpSpPr>
        <p:grpSpPr>
          <a:xfrm>
            <a:off x="859332" y="2076555"/>
            <a:ext cx="7790199" cy="3391145"/>
            <a:chOff x="952499" y="2158207"/>
            <a:chExt cx="7790199" cy="3391145"/>
          </a:xfrm>
        </p:grpSpPr>
        <p:pic>
          <p:nvPicPr>
            <p:cNvPr id="8" name="Picture 2" descr="Details are in the caption following the image">
              <a:extLst>
                <a:ext uri="{FF2B5EF4-FFF2-40B4-BE49-F238E27FC236}">
                  <a16:creationId xmlns:a16="http://schemas.microsoft.com/office/drawing/2014/main" id="{0E94307C-F5EE-73E5-911B-60E2CCB576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6"/>
            <a:stretch>
              <a:fillRect/>
            </a:stretch>
          </p:blipFill>
          <p:spPr bwMode="auto">
            <a:xfrm>
              <a:off x="952499" y="2458979"/>
              <a:ext cx="7790199" cy="3090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F320F09-9262-A649-1B43-8CFD0AD280D1}"/>
                </a:ext>
              </a:extLst>
            </p:cNvPr>
            <p:cNvSpPr txBox="1"/>
            <p:nvPr/>
          </p:nvSpPr>
          <p:spPr>
            <a:xfrm>
              <a:off x="5893941" y="2171234"/>
              <a:ext cx="1191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Field map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FE62647-5D11-1BA9-FE1D-3722C7FCE062}"/>
                </a:ext>
              </a:extLst>
            </p:cNvPr>
            <p:cNvSpPr txBox="1"/>
            <p:nvPr/>
          </p:nvSpPr>
          <p:spPr>
            <a:xfrm>
              <a:off x="2099233" y="2158207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Image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C7CC58D-9B89-2DF3-0B4E-4F50112ADFAF}"/>
              </a:ext>
            </a:extLst>
          </p:cNvPr>
          <p:cNvSpPr txBox="1"/>
          <p:nvPr/>
        </p:nvSpPr>
        <p:spPr>
          <a:xfrm>
            <a:off x="1585362" y="1614890"/>
            <a:ext cx="10401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T</a:t>
            </a:r>
            <a:endParaRPr lang="en-US" sz="24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E8B445-916D-E072-02B5-6A1B8FF1319F}"/>
              </a:ext>
            </a:extLst>
          </p:cNvPr>
          <p:cNvSpPr txBox="1"/>
          <p:nvPr/>
        </p:nvSpPr>
        <p:spPr>
          <a:xfrm>
            <a:off x="7313576" y="1614890"/>
            <a:ext cx="10401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1.5 T</a:t>
            </a:r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03D325-1405-1838-8B27-2B37B6E22557}"/>
              </a:ext>
            </a:extLst>
          </p:cNvPr>
          <p:cNvSpPr txBox="1"/>
          <p:nvPr/>
        </p:nvSpPr>
        <p:spPr>
          <a:xfrm>
            <a:off x="9819742" y="1614890"/>
            <a:ext cx="1228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b="1" i="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.55 T</a:t>
            </a:r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377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E5BF8-7438-FA3B-71C0-6FA437057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A60B0-75A9-476A-1165-7D1B93BA0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610472"/>
            <a:ext cx="10287001" cy="86908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 speech MRI</a:t>
            </a:r>
            <a:endParaRPr lang="en-US" sz="3200" dirty="0"/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DBE305CA-230E-1D2B-7C17-5A3B447346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39500" y="6441192"/>
            <a:ext cx="406227" cy="365125"/>
          </a:xfrm>
        </p:spPr>
        <p:txBody>
          <a:bodyPr/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CF552C2-B115-D768-C5CC-714B6E4DC518}"/>
              </a:ext>
            </a:extLst>
          </p:cNvPr>
          <p:cNvSpPr txBox="1"/>
          <p:nvPr/>
        </p:nvSpPr>
        <p:spPr>
          <a:xfrm>
            <a:off x="1585362" y="1614890"/>
            <a:ext cx="10401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T</a:t>
            </a:r>
            <a:endParaRPr lang="en-US" sz="24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37718B3-67D1-06FA-522C-3A6ADDB95894}"/>
              </a:ext>
            </a:extLst>
          </p:cNvPr>
          <p:cNvSpPr txBox="1"/>
          <p:nvPr/>
        </p:nvSpPr>
        <p:spPr>
          <a:xfrm>
            <a:off x="7313576" y="1614890"/>
            <a:ext cx="10401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1.5 T</a:t>
            </a:r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8953165-F008-2328-55D7-5EDC6BBBB436}"/>
              </a:ext>
            </a:extLst>
          </p:cNvPr>
          <p:cNvSpPr txBox="1"/>
          <p:nvPr/>
        </p:nvSpPr>
        <p:spPr>
          <a:xfrm>
            <a:off x="9819742" y="1614890"/>
            <a:ext cx="1228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b="1" i="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.55 T</a:t>
            </a:r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9CDDBA4-4E7D-ABC5-5114-1441EC2E8362}"/>
              </a:ext>
            </a:extLst>
          </p:cNvPr>
          <p:cNvGrpSpPr/>
          <p:nvPr/>
        </p:nvGrpSpPr>
        <p:grpSpPr>
          <a:xfrm>
            <a:off x="726958" y="2138110"/>
            <a:ext cx="2502044" cy="2686916"/>
            <a:chOff x="33090" y="2345385"/>
            <a:chExt cx="2502044" cy="2686916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0B3CD30-A774-16CA-DED8-26BE8D13D3B2}"/>
                </a:ext>
              </a:extLst>
            </p:cNvPr>
            <p:cNvSpPr txBox="1"/>
            <p:nvPr/>
          </p:nvSpPr>
          <p:spPr>
            <a:xfrm>
              <a:off x="260305" y="2345385"/>
              <a:ext cx="227482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Radial readouts (&lt;1.2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ms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299EC95-9AAD-0074-D7A5-DEE73942F430}"/>
                </a:ext>
              </a:extLst>
            </p:cNvPr>
            <p:cNvSpPr txBox="1"/>
            <p:nvPr/>
          </p:nvSpPr>
          <p:spPr>
            <a:xfrm>
              <a:off x="462839" y="4724524"/>
              <a:ext cx="186975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Burdumy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JMRI 2016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3A644F1-F793-EC8C-3313-6F7BFEDBE95D}"/>
                </a:ext>
              </a:extLst>
            </p:cNvPr>
            <p:cNvSpPr txBox="1"/>
            <p:nvPr/>
          </p:nvSpPr>
          <p:spPr>
            <a:xfrm rot="16200000">
              <a:off x="-299207" y="3465282"/>
              <a:ext cx="97237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2D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dMRI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5" name="mrm29812-sup-0001-video-S1.mp4">
            <a:hlinkClick r:id="" action="ppaction://media"/>
            <a:extLst>
              <a:ext uri="{FF2B5EF4-FFF2-40B4-BE49-F238E27FC236}">
                <a16:creationId xmlns:a16="http://schemas.microsoft.com/office/drawing/2014/main" id="{ECB62FDB-50D8-5BFA-009B-9716A72ACB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67219" t="21833" r="3625" b="27833"/>
          <a:stretch>
            <a:fillRect/>
          </a:stretch>
        </p:blipFill>
        <p:spPr>
          <a:xfrm>
            <a:off x="3357702" y="2673105"/>
            <a:ext cx="2892918" cy="280920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AEEA33CF-4F81-AA1A-DAE1-BFB821BAAB59}"/>
              </a:ext>
            </a:extLst>
          </p:cNvPr>
          <p:cNvSpPr txBox="1"/>
          <p:nvPr/>
        </p:nvSpPr>
        <p:spPr>
          <a:xfrm>
            <a:off x="3302026" y="2138110"/>
            <a:ext cx="3202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Spiral navigators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Cartesian readouts (&lt;1.2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E8A5C24-1C2D-4CA2-764B-7D1348EC37F6}"/>
              </a:ext>
            </a:extLst>
          </p:cNvPr>
          <p:cNvSpPr txBox="1"/>
          <p:nvPr/>
        </p:nvSpPr>
        <p:spPr>
          <a:xfrm>
            <a:off x="3600250" y="5514808"/>
            <a:ext cx="244038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/>
              <a:t>Jin et al, MRM 2024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F9206F5-A3F8-B1F2-26E9-6F23343A45B8}"/>
              </a:ext>
            </a:extLst>
          </p:cNvPr>
          <p:cNvSpPr txBox="1"/>
          <p:nvPr/>
        </p:nvSpPr>
        <p:spPr>
          <a:xfrm rot="16200000">
            <a:off x="2740340" y="3578484"/>
            <a:ext cx="9723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dMRI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rotocol_3_Radial_wSound.mov">
            <a:hlinkClick r:id="" action="ppaction://media"/>
            <a:extLst>
              <a:ext uri="{FF2B5EF4-FFF2-40B4-BE49-F238E27FC236}">
                <a16:creationId xmlns:a16="http://schemas.microsoft.com/office/drawing/2014/main" id="{27CF577C-4097-4451-D248-3E9004DD6B5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l="15593" t="34520" r="45923" b="26388"/>
          <a:stretch>
            <a:fillRect/>
          </a:stretch>
        </p:blipFill>
        <p:spPr>
          <a:xfrm>
            <a:off x="1156707" y="2636374"/>
            <a:ext cx="1800617" cy="182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7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340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9"/>
                </p:tgtEl>
              </p:cMediaNode>
            </p:video>
            <p:video>
              <p:cMediaNode vol="8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25ADA-8635-52B0-5544-897DF65DB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8B3E6-61C0-691C-A24E-C3AC95C2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610472"/>
            <a:ext cx="10287001" cy="86908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 speech MRI</a:t>
            </a:r>
            <a:endParaRPr lang="en-US" sz="3200" dirty="0"/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2B95F94D-AFC4-08CA-E5EC-84FA141EA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39500" y="6441192"/>
            <a:ext cx="406227" cy="365125"/>
          </a:xfrm>
        </p:spPr>
        <p:txBody>
          <a:bodyPr/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ED740EB-23EB-66D6-46F7-269FC072AFA3}"/>
              </a:ext>
            </a:extLst>
          </p:cNvPr>
          <p:cNvSpPr txBox="1"/>
          <p:nvPr/>
        </p:nvSpPr>
        <p:spPr>
          <a:xfrm>
            <a:off x="1585362" y="1614890"/>
            <a:ext cx="10401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T</a:t>
            </a:r>
            <a:endParaRPr lang="en-US" sz="24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81B4DEB-9EE7-3777-E9FC-8BDE1A8C6F6E}"/>
              </a:ext>
            </a:extLst>
          </p:cNvPr>
          <p:cNvSpPr txBox="1"/>
          <p:nvPr/>
        </p:nvSpPr>
        <p:spPr>
          <a:xfrm>
            <a:off x="7313576" y="1614890"/>
            <a:ext cx="10401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1.5 T</a:t>
            </a:r>
            <a:endParaRPr lang="en-US" sz="24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0CE4B20-563D-D5F2-497D-7042D6609127}"/>
              </a:ext>
            </a:extLst>
          </p:cNvPr>
          <p:cNvSpPr txBox="1"/>
          <p:nvPr/>
        </p:nvSpPr>
        <p:spPr>
          <a:xfrm>
            <a:off x="9819742" y="1614890"/>
            <a:ext cx="1228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b="1" i="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.55 T</a:t>
            </a:r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FA8200A-B87A-D2AE-B9D1-9CB82CB8B0E7}"/>
              </a:ext>
            </a:extLst>
          </p:cNvPr>
          <p:cNvGrpSpPr/>
          <p:nvPr/>
        </p:nvGrpSpPr>
        <p:grpSpPr>
          <a:xfrm>
            <a:off x="726958" y="2138110"/>
            <a:ext cx="2502044" cy="2686916"/>
            <a:chOff x="33090" y="2345385"/>
            <a:chExt cx="2502044" cy="2686916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D7DBA59-F228-47FA-E689-52BF8FA9F8B1}"/>
                </a:ext>
              </a:extLst>
            </p:cNvPr>
            <p:cNvSpPr txBox="1"/>
            <p:nvPr/>
          </p:nvSpPr>
          <p:spPr>
            <a:xfrm>
              <a:off x="260305" y="2345385"/>
              <a:ext cx="227482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Radial readouts (&lt;1.2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ms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D16558B-7CA4-BFDE-9F2C-B4FD78622706}"/>
                </a:ext>
              </a:extLst>
            </p:cNvPr>
            <p:cNvSpPr txBox="1"/>
            <p:nvPr/>
          </p:nvSpPr>
          <p:spPr>
            <a:xfrm>
              <a:off x="462839" y="4724524"/>
              <a:ext cx="186975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Burdumy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JMRI 2016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C847B0A-548A-59EF-CCBA-99D64C016E25}"/>
                </a:ext>
              </a:extLst>
            </p:cNvPr>
            <p:cNvSpPr txBox="1"/>
            <p:nvPr/>
          </p:nvSpPr>
          <p:spPr>
            <a:xfrm rot="16200000">
              <a:off x="-299207" y="3465282"/>
              <a:ext cx="97237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2D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dMRI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5" name="mrm29812-sup-0001-video-S1.mp4">
            <a:hlinkClick r:id="" action="ppaction://media"/>
            <a:extLst>
              <a:ext uri="{FF2B5EF4-FFF2-40B4-BE49-F238E27FC236}">
                <a16:creationId xmlns:a16="http://schemas.microsoft.com/office/drawing/2014/main" id="{74725816-5BFD-8EA2-FA51-C4B96246E8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67219" t="21833" r="3625" b="27833"/>
          <a:stretch>
            <a:fillRect/>
          </a:stretch>
        </p:blipFill>
        <p:spPr>
          <a:xfrm>
            <a:off x="3357702" y="2673105"/>
            <a:ext cx="2892918" cy="280920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18ED17B8-D677-20D4-CF8A-127F4D35DFDB}"/>
              </a:ext>
            </a:extLst>
          </p:cNvPr>
          <p:cNvSpPr txBox="1"/>
          <p:nvPr/>
        </p:nvSpPr>
        <p:spPr>
          <a:xfrm>
            <a:off x="3302026" y="2138110"/>
            <a:ext cx="3202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Spiral navigators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Cartesian readouts (&lt;1.2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B62700E-C3E1-6591-99A7-41228383822C}"/>
              </a:ext>
            </a:extLst>
          </p:cNvPr>
          <p:cNvSpPr txBox="1"/>
          <p:nvPr/>
        </p:nvSpPr>
        <p:spPr>
          <a:xfrm>
            <a:off x="3600250" y="5514808"/>
            <a:ext cx="244038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/>
              <a:t>Jin et al, MRM 2024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6162972-BD80-CA04-2B1B-D3659375D1CF}"/>
              </a:ext>
            </a:extLst>
          </p:cNvPr>
          <p:cNvSpPr txBox="1"/>
          <p:nvPr/>
        </p:nvSpPr>
        <p:spPr>
          <a:xfrm rot="16200000">
            <a:off x="2740340" y="3578484"/>
            <a:ext cx="9723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dMRI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rotocol_3_Radial_wSound.mov">
            <a:hlinkClick r:id="" action="ppaction://media"/>
            <a:extLst>
              <a:ext uri="{FF2B5EF4-FFF2-40B4-BE49-F238E27FC236}">
                <a16:creationId xmlns:a16="http://schemas.microsoft.com/office/drawing/2014/main" id="{056FCEC6-4249-E4BF-95DE-B42B630FF32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rcRect l="15593" t="34520" r="45923" b="26388"/>
          <a:stretch>
            <a:fillRect/>
          </a:stretch>
        </p:blipFill>
        <p:spPr>
          <a:xfrm>
            <a:off x="1156707" y="2636374"/>
            <a:ext cx="1800617" cy="1829098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0FB8C768-3CFD-DE80-86EA-E2919604D322}"/>
              </a:ext>
            </a:extLst>
          </p:cNvPr>
          <p:cNvGrpSpPr/>
          <p:nvPr/>
        </p:nvGrpSpPr>
        <p:grpSpPr>
          <a:xfrm>
            <a:off x="6196343" y="2138110"/>
            <a:ext cx="2746974" cy="4061490"/>
            <a:chOff x="5470313" y="2138110"/>
            <a:chExt cx="2746974" cy="4061490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A644004-009B-1394-0ED1-91FA5612CF0D}"/>
                </a:ext>
              </a:extLst>
            </p:cNvPr>
            <p:cNvSpPr txBox="1"/>
            <p:nvPr/>
          </p:nvSpPr>
          <p:spPr>
            <a:xfrm>
              <a:off x="5956214" y="2138110"/>
              <a:ext cx="207935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Spiral readouts (&lt;2.4 ms)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508B933-FD08-DFCB-1488-868D1862F7E5}"/>
                </a:ext>
              </a:extLst>
            </p:cNvPr>
            <p:cNvSpPr txBox="1"/>
            <p:nvPr/>
          </p:nvSpPr>
          <p:spPr>
            <a:xfrm>
              <a:off x="6092205" y="5676380"/>
              <a:ext cx="212508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Lingala et al,  MRM 2016</a:t>
              </a:r>
            </a:p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Zhao et al, MRM 2021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557A455-1737-95EF-DB7D-D2F62DA6CE5F}"/>
                </a:ext>
              </a:extLst>
            </p:cNvPr>
            <p:cNvSpPr txBox="1"/>
            <p:nvPr/>
          </p:nvSpPr>
          <p:spPr>
            <a:xfrm rot="16200000">
              <a:off x="5138016" y="4850355"/>
              <a:ext cx="97237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3D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dMRI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C47EBBD-4CD9-391C-4CC4-706227DA5301}"/>
                </a:ext>
              </a:extLst>
            </p:cNvPr>
            <p:cNvSpPr txBox="1"/>
            <p:nvPr/>
          </p:nvSpPr>
          <p:spPr>
            <a:xfrm rot="16200000">
              <a:off x="5548038" y="3069850"/>
              <a:ext cx="97237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2D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dMRI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5" name="mrm28651-sup-0002-videos2 (1).m4v">
            <a:hlinkClick r:id="" action="ppaction://media"/>
            <a:extLst>
              <a:ext uri="{FF2B5EF4-FFF2-40B4-BE49-F238E27FC236}">
                <a16:creationId xmlns:a16="http://schemas.microsoft.com/office/drawing/2014/main" id="{A72E34C7-D281-D852-690A-2ABF26DA156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rcRect l="42708" t="65295" r="36940" b="17167"/>
          <a:stretch>
            <a:fillRect/>
          </a:stretch>
        </p:blipFill>
        <p:spPr>
          <a:xfrm>
            <a:off x="6500529" y="4097565"/>
            <a:ext cx="2442788" cy="1578815"/>
          </a:xfrm>
          <a:prstGeom prst="rect">
            <a:avLst/>
          </a:prstGeom>
        </p:spPr>
      </p:pic>
      <p:pic>
        <p:nvPicPr>
          <p:cNvPr id="66" name="NIHMS741972-supplement-Supp_Video_S5.mp4">
            <a:hlinkClick r:id="" action="ppaction://media"/>
            <a:extLst>
              <a:ext uri="{FF2B5EF4-FFF2-40B4-BE49-F238E27FC236}">
                <a16:creationId xmlns:a16="http://schemas.microsoft.com/office/drawing/2014/main" id="{EAB18994-C6C1-0784-B0E9-F2130B254B78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3632" y="2479980"/>
            <a:ext cx="1549400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0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340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747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0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9"/>
                </p:tgtEl>
              </p:cMediaNode>
            </p:video>
            <p:video>
              <p:cMediaNode vol="80000" mute="1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55"/>
                </p:tgtEl>
              </p:cMediaNode>
            </p:video>
            <p:video>
              <p:cMediaNode vol="8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  <p:video>
              <p:cMediaNode vol="80000" mute="1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1FECF-9F5C-E8DA-D957-11C33A0E1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350F-586A-1122-5365-EF07EED55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610472"/>
            <a:ext cx="10287001" cy="86908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 speech MRI</a:t>
            </a:r>
            <a:endParaRPr lang="en-US" sz="3200" dirty="0"/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7F292ADF-A5ED-A10B-5B97-9B8A8D018A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39500" y="6441192"/>
            <a:ext cx="406227" cy="365125"/>
          </a:xfrm>
        </p:spPr>
        <p:txBody>
          <a:bodyPr/>
          <a:lstStyle/>
          <a:p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3CADC60-9C00-1BF7-45C0-AC0E145358DD}"/>
              </a:ext>
            </a:extLst>
          </p:cNvPr>
          <p:cNvSpPr txBox="1"/>
          <p:nvPr/>
        </p:nvSpPr>
        <p:spPr>
          <a:xfrm>
            <a:off x="1585362" y="1614890"/>
            <a:ext cx="10401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T</a:t>
            </a:r>
            <a:endParaRPr lang="en-US" sz="24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6412B3E-E402-FD53-A485-9588C1A6727D}"/>
              </a:ext>
            </a:extLst>
          </p:cNvPr>
          <p:cNvSpPr txBox="1"/>
          <p:nvPr/>
        </p:nvSpPr>
        <p:spPr>
          <a:xfrm>
            <a:off x="7313576" y="1614890"/>
            <a:ext cx="10401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1.5 T</a:t>
            </a:r>
            <a:endParaRPr lang="en-US" sz="24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3E1DBCE-D436-E386-F6EC-1F164557D09E}"/>
              </a:ext>
            </a:extLst>
          </p:cNvPr>
          <p:cNvSpPr txBox="1"/>
          <p:nvPr/>
        </p:nvSpPr>
        <p:spPr>
          <a:xfrm>
            <a:off x="9819742" y="1614890"/>
            <a:ext cx="1228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b="1" i="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.55 T</a:t>
            </a:r>
            <a:endParaRPr lang="en-US" sz="24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1E024DA-877E-E9DB-AE02-2D28B4CAA467}"/>
              </a:ext>
            </a:extLst>
          </p:cNvPr>
          <p:cNvGrpSpPr/>
          <p:nvPr/>
        </p:nvGrpSpPr>
        <p:grpSpPr>
          <a:xfrm>
            <a:off x="726958" y="2138110"/>
            <a:ext cx="2502044" cy="2686916"/>
            <a:chOff x="33090" y="2345385"/>
            <a:chExt cx="2502044" cy="2686916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6AD8963-1CAD-EBFD-3F58-E0E306D49FFE}"/>
                </a:ext>
              </a:extLst>
            </p:cNvPr>
            <p:cNvSpPr txBox="1"/>
            <p:nvPr/>
          </p:nvSpPr>
          <p:spPr>
            <a:xfrm>
              <a:off x="260305" y="2345385"/>
              <a:ext cx="227482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Radial readouts (&lt;1.2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ms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A55752F-254A-1F74-A82D-FD435441CC3F}"/>
                </a:ext>
              </a:extLst>
            </p:cNvPr>
            <p:cNvSpPr txBox="1"/>
            <p:nvPr/>
          </p:nvSpPr>
          <p:spPr>
            <a:xfrm>
              <a:off x="462839" y="4724524"/>
              <a:ext cx="186975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Burdumy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JMRI 2016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856009D-BFE1-F716-62CD-342231467E9E}"/>
                </a:ext>
              </a:extLst>
            </p:cNvPr>
            <p:cNvSpPr txBox="1"/>
            <p:nvPr/>
          </p:nvSpPr>
          <p:spPr>
            <a:xfrm rot="16200000">
              <a:off x="-299207" y="3465282"/>
              <a:ext cx="97237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2D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dMRI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5" name="mrm29812-sup-0001-video-S1.mp4">
            <a:hlinkClick r:id="" action="ppaction://media"/>
            <a:extLst>
              <a:ext uri="{FF2B5EF4-FFF2-40B4-BE49-F238E27FC236}">
                <a16:creationId xmlns:a16="http://schemas.microsoft.com/office/drawing/2014/main" id="{67AB2C28-41B3-9B8A-58AD-1968721FCD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 l="67219" t="21833" r="3625" b="27833"/>
          <a:stretch>
            <a:fillRect/>
          </a:stretch>
        </p:blipFill>
        <p:spPr>
          <a:xfrm>
            <a:off x="3357702" y="2673105"/>
            <a:ext cx="2892918" cy="280920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BA1F0928-18F9-B512-371A-9EAC5B18EA5F}"/>
              </a:ext>
            </a:extLst>
          </p:cNvPr>
          <p:cNvSpPr txBox="1"/>
          <p:nvPr/>
        </p:nvSpPr>
        <p:spPr>
          <a:xfrm>
            <a:off x="3302026" y="2138110"/>
            <a:ext cx="3202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Spiral navigators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Cartesian readouts (&lt;1.2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D6AFB01-A6F5-3366-F255-D707F5217DAF}"/>
              </a:ext>
            </a:extLst>
          </p:cNvPr>
          <p:cNvSpPr txBox="1"/>
          <p:nvPr/>
        </p:nvSpPr>
        <p:spPr>
          <a:xfrm>
            <a:off x="3600250" y="5514808"/>
            <a:ext cx="244038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/>
              <a:t>Jin et al, MRM 2024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BADC432-4DC1-25C0-6A93-C8801194F832}"/>
              </a:ext>
            </a:extLst>
          </p:cNvPr>
          <p:cNvSpPr txBox="1"/>
          <p:nvPr/>
        </p:nvSpPr>
        <p:spPr>
          <a:xfrm rot="16200000">
            <a:off x="2740340" y="3578484"/>
            <a:ext cx="9723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dMRI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rotocol_3_Radial_wSound.mov">
            <a:hlinkClick r:id="" action="ppaction://media"/>
            <a:extLst>
              <a:ext uri="{FF2B5EF4-FFF2-40B4-BE49-F238E27FC236}">
                <a16:creationId xmlns:a16="http://schemas.microsoft.com/office/drawing/2014/main" id="{D5EFBCCF-8E59-2BD5-EAC5-5F95F68DCC2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 l="15593" t="34520" r="45923" b="26388"/>
          <a:stretch>
            <a:fillRect/>
          </a:stretch>
        </p:blipFill>
        <p:spPr>
          <a:xfrm>
            <a:off x="1156707" y="2636374"/>
            <a:ext cx="1800617" cy="1829098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554FAFE6-6B13-C666-842D-1485E04C4F67}"/>
              </a:ext>
            </a:extLst>
          </p:cNvPr>
          <p:cNvGrpSpPr/>
          <p:nvPr/>
        </p:nvGrpSpPr>
        <p:grpSpPr>
          <a:xfrm>
            <a:off x="6196343" y="2138110"/>
            <a:ext cx="2746974" cy="4061490"/>
            <a:chOff x="5470313" y="2138110"/>
            <a:chExt cx="2746974" cy="4061490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94CB305-E677-3BF7-E7A7-788D4E4CD1CB}"/>
                </a:ext>
              </a:extLst>
            </p:cNvPr>
            <p:cNvSpPr txBox="1"/>
            <p:nvPr/>
          </p:nvSpPr>
          <p:spPr>
            <a:xfrm>
              <a:off x="5956214" y="2138110"/>
              <a:ext cx="207935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Spiral readouts (&lt;2.4 ms)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D0B69F3-4859-9434-EFC2-BAC3999B06EC}"/>
                </a:ext>
              </a:extLst>
            </p:cNvPr>
            <p:cNvSpPr txBox="1"/>
            <p:nvPr/>
          </p:nvSpPr>
          <p:spPr>
            <a:xfrm>
              <a:off x="6092205" y="5676380"/>
              <a:ext cx="212508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Lingala et al,  MRM 2016</a:t>
              </a:r>
            </a:p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Zhao et al, MRM 2021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1AE665F-0F80-5B42-C1A3-EE829FA277B7}"/>
                </a:ext>
              </a:extLst>
            </p:cNvPr>
            <p:cNvSpPr txBox="1"/>
            <p:nvPr/>
          </p:nvSpPr>
          <p:spPr>
            <a:xfrm rot="16200000">
              <a:off x="5138016" y="4850355"/>
              <a:ext cx="97237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3D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dMRI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957C9DE-3495-8200-D050-FD6AA940A14C}"/>
                </a:ext>
              </a:extLst>
            </p:cNvPr>
            <p:cNvSpPr txBox="1"/>
            <p:nvPr/>
          </p:nvSpPr>
          <p:spPr>
            <a:xfrm rot="16200000">
              <a:off x="5548038" y="3069850"/>
              <a:ext cx="97237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2D </a:t>
              </a:r>
              <a:r>
                <a:rPr lang="en-US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dMRI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5" name="mrm28651-sup-0002-videos2 (1).m4v">
            <a:hlinkClick r:id="" action="ppaction://media"/>
            <a:extLst>
              <a:ext uri="{FF2B5EF4-FFF2-40B4-BE49-F238E27FC236}">
                <a16:creationId xmlns:a16="http://schemas.microsoft.com/office/drawing/2014/main" id="{B7FE87E6-F584-6D92-3377-78EC1F0AFBB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rcRect l="42708" t="65295" r="36940" b="17167"/>
          <a:stretch>
            <a:fillRect/>
          </a:stretch>
        </p:blipFill>
        <p:spPr>
          <a:xfrm>
            <a:off x="6500529" y="4097565"/>
            <a:ext cx="2442788" cy="1578815"/>
          </a:xfrm>
          <a:prstGeom prst="rect">
            <a:avLst/>
          </a:prstGeom>
        </p:spPr>
      </p:pic>
      <p:pic>
        <p:nvPicPr>
          <p:cNvPr id="66" name="NIHMS741972-supplement-Supp_Video_S5.mp4">
            <a:hlinkClick r:id="" action="ppaction://media"/>
            <a:extLst>
              <a:ext uri="{FF2B5EF4-FFF2-40B4-BE49-F238E27FC236}">
                <a16:creationId xmlns:a16="http://schemas.microsoft.com/office/drawing/2014/main" id="{F11D0601-CECE-6B1E-B165-782A393116F2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43632" y="2479980"/>
            <a:ext cx="1549400" cy="1549400"/>
          </a:xfrm>
          <a:prstGeom prst="rect">
            <a:avLst/>
          </a:prstGeom>
        </p:spPr>
      </p:pic>
      <p:pic>
        <p:nvPicPr>
          <p:cNvPr id="67" name="mrm29843-sup-0002-videos1 (1)_5509CEB9-EA1B-4D60-866D-DF1731C7EBE1.mp4">
            <a:hlinkClick r:id="" action="ppaction://media"/>
            <a:extLst>
              <a:ext uri="{FF2B5EF4-FFF2-40B4-BE49-F238E27FC236}">
                <a16:creationId xmlns:a16="http://schemas.microsoft.com/office/drawing/2014/main" id="{62A393D3-2330-C424-06FC-057DAE9A058F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rcRect l="69155" t="52667" r="7911" b="19333"/>
          <a:stretch>
            <a:fillRect/>
          </a:stretch>
        </p:blipFill>
        <p:spPr>
          <a:xfrm>
            <a:off x="9627552" y="4402672"/>
            <a:ext cx="1512434" cy="1477261"/>
          </a:xfrm>
          <a:prstGeom prst="rect">
            <a:avLst/>
          </a:prstGeom>
        </p:spPr>
      </p:pic>
      <p:pic>
        <p:nvPicPr>
          <p:cNvPr id="68" name="mrm29843-sup-0002-videos1 (1)_5509CEB9-EA1B-4D60-866D-DF1731C7EBE1.mp4">
            <a:hlinkClick r:id="" action="ppaction://media"/>
            <a:extLst>
              <a:ext uri="{FF2B5EF4-FFF2-40B4-BE49-F238E27FC236}">
                <a16:creationId xmlns:a16="http://schemas.microsoft.com/office/drawing/2014/main" id="{45669931-F87A-32D0-8D69-18CA5245656F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rcRect l="6224" t="11285" r="70842" b="60715"/>
          <a:stretch>
            <a:fillRect/>
          </a:stretch>
        </p:blipFill>
        <p:spPr>
          <a:xfrm>
            <a:off x="9590624" y="2463632"/>
            <a:ext cx="1586291" cy="1549400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9935D372-A985-33F7-4085-A869FA6D8E7F}"/>
              </a:ext>
            </a:extLst>
          </p:cNvPr>
          <p:cNvSpPr txBox="1"/>
          <p:nvPr/>
        </p:nvSpPr>
        <p:spPr>
          <a:xfrm>
            <a:off x="9507449" y="2142026"/>
            <a:ext cx="18281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8.9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spiral readouts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97926B6-A9C0-759E-0260-F68DB4E1C5AF}"/>
              </a:ext>
            </a:extLst>
          </p:cNvPr>
          <p:cNvSpPr txBox="1"/>
          <p:nvPr/>
        </p:nvSpPr>
        <p:spPr>
          <a:xfrm>
            <a:off x="9520014" y="4094895"/>
            <a:ext cx="18281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5.3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spiral readouts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05FB9C7-E035-75C7-9255-C63C1AF0A336}"/>
              </a:ext>
            </a:extLst>
          </p:cNvPr>
          <p:cNvSpPr txBox="1"/>
          <p:nvPr/>
        </p:nvSpPr>
        <p:spPr>
          <a:xfrm rot="16200000">
            <a:off x="9038239" y="4967855"/>
            <a:ext cx="7533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bSSFP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EDC93CE-A506-5AE4-955F-41C88D2A32B1}"/>
              </a:ext>
            </a:extLst>
          </p:cNvPr>
          <p:cNvSpPr txBox="1"/>
          <p:nvPr/>
        </p:nvSpPr>
        <p:spPr>
          <a:xfrm rot="16200000">
            <a:off x="9130218" y="3038070"/>
            <a:ext cx="5693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</a:t>
            </a:r>
          </a:p>
        </p:txBody>
      </p:sp>
    </p:spTree>
    <p:extLst>
      <p:ext uri="{BB962C8B-B14F-4D97-AF65-F5344CB8AC3E}">
        <p14:creationId xmlns:p14="http://schemas.microsoft.com/office/powerpoint/2010/main" val="427431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340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747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0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100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100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59"/>
                </p:tgtEl>
              </p:cMediaNode>
            </p:video>
            <p:video>
              <p:cMediaNode vol="80000" mute="1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55"/>
                </p:tgtEl>
              </p:cMediaNode>
            </p:video>
            <p:video>
              <p:cMediaNode vol="80000" mute="1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  <p:video>
              <p:cMediaNode vol="80000" mute="1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  <p:video>
              <p:cMediaNode vol="80000" mute="1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68"/>
                </p:tgtEl>
              </p:cMediaNode>
            </p:video>
            <p:video>
              <p:cMediaNode vol="100000" mute="1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6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8C841-B8F6-8226-9B78-5A93AE85EB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500" y="2798420"/>
            <a:ext cx="10286999" cy="759907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assess whether dynamic speech MRI can be achieved at 0.55 T using </a:t>
            </a: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commercial gradients (Siemens Free max)</a:t>
            </a: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88F1B73-74F3-AED2-C436-EAC961ED798D}"/>
              </a:ext>
            </a:extLst>
          </p:cNvPr>
          <p:cNvSpPr txBox="1">
            <a:spLocks/>
          </p:cNvSpPr>
          <p:nvPr/>
        </p:nvSpPr>
        <p:spPr>
          <a:xfrm>
            <a:off x="952500" y="2038513"/>
            <a:ext cx="10286999" cy="7599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Purpose</a:t>
            </a:r>
            <a:endParaRPr lang="en-US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403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OWA BRAND COLORS">
      <a:dk1>
        <a:srgbClr val="000000"/>
      </a:dk1>
      <a:lt1>
        <a:srgbClr val="FFFFFF"/>
      </a:lt1>
      <a:dk2>
        <a:srgbClr val="62666A"/>
      </a:dk2>
      <a:lt2>
        <a:srgbClr val="BBBCBC"/>
      </a:lt2>
      <a:accent1>
        <a:srgbClr val="FFCD00"/>
      </a:accent1>
      <a:accent2>
        <a:srgbClr val="616669"/>
      </a:accent2>
      <a:accent3>
        <a:srgbClr val="BBBCBC"/>
      </a:accent3>
      <a:accent4>
        <a:srgbClr val="00A9E0"/>
      </a:accent4>
      <a:accent5>
        <a:srgbClr val="00AF66"/>
      </a:accent5>
      <a:accent6>
        <a:srgbClr val="FF8200"/>
      </a:accent6>
      <a:hlink>
        <a:srgbClr val="00558C"/>
      </a:hlink>
      <a:folHlink>
        <a:srgbClr val="636669"/>
      </a:folHlink>
    </a:clrScheme>
    <a:fontScheme name="University of Iowa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9CCDD9754E9B40B13882595ECD5F7A" ma:contentTypeVersion="0" ma:contentTypeDescription="Create a new document." ma:contentTypeScope="" ma:versionID="48ffdc5cb6ca8bf97cbe1bd0206e10b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7FFD54-27B0-415C-8654-D843242BD071}">
  <ds:schemaRefs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purl.org/dc/elements/1.1/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421B56A-5C82-479A-80D0-662CC28B93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14B8143-C3D6-460D-830C-A8DBEE85511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7215</TotalTime>
  <Words>1453</Words>
  <Application>Microsoft Office PowerPoint</Application>
  <PresentationFormat>Widescreen</PresentationFormat>
  <Paragraphs>330</Paragraphs>
  <Slides>25</Slides>
  <Notes>23</Notes>
  <HiddenSlides>0</HiddenSlides>
  <MMClips>32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Aptos Narrow</vt:lpstr>
      <vt:lpstr>Arial</vt:lpstr>
      <vt:lpstr>Calibri</vt:lpstr>
      <vt:lpstr>Roboto</vt:lpstr>
      <vt:lpstr>Roboto Black</vt:lpstr>
      <vt:lpstr>Times New Roman</vt:lpstr>
      <vt:lpstr>Office Theme</vt:lpstr>
      <vt:lpstr>Dynamic Speech MRI at 0.55 T: Off-Resonance Physics and Gradient Trade-offs for Extended Spiral Readouts</vt:lpstr>
      <vt:lpstr>Upper Airway Complex</vt:lpstr>
      <vt:lpstr>Spatial vs Time Resolution: Speech MRI</vt:lpstr>
      <vt:lpstr>Dynamic speech MRI</vt:lpstr>
      <vt:lpstr>Dynamic speech MRI</vt:lpstr>
      <vt:lpstr>Dynamic speech MRI</vt:lpstr>
      <vt:lpstr>Dynamic speech MRI</vt:lpstr>
      <vt:lpstr>Dynamic speech MRI</vt:lpstr>
      <vt:lpstr>To assess whether dynamic speech MRI can be achieved at 0.55 T using commercial gradients (Siemens Free max)</vt:lpstr>
      <vt:lpstr>Goal: To design multi shot spirals</vt:lpstr>
      <vt:lpstr>Implementation with varying gradient specifications</vt:lpstr>
      <vt:lpstr>Implementation with varying gradient specifications</vt:lpstr>
      <vt:lpstr>Implementation with varying gradient specifications</vt:lpstr>
      <vt:lpstr>Uniform-density spirals implemented at 0.55T and 3T</vt:lpstr>
      <vt:lpstr>Uniform-density spirals implemented at 0.55T and 3T</vt:lpstr>
      <vt:lpstr>Experiments</vt:lpstr>
      <vt:lpstr>PowerPoint Presentation</vt:lpstr>
      <vt:lpstr>View-sharing reconstructions - subject uttering the phrase /za/-/na/-/za/</vt:lpstr>
      <vt:lpstr>View-sharing reconstructions - subject uttering the phrase /za/-/na/-/za/</vt:lpstr>
      <vt:lpstr>PowerPoint Presentation</vt:lpstr>
      <vt:lpstr>PowerPoint Presentation</vt:lpstr>
      <vt:lpstr>Comparing View Sharing and Constrained Reconstruction </vt:lpstr>
      <vt:lpstr>Constrained Reconstruction</vt:lpstr>
      <vt:lpstr>Conclusion</vt:lpstr>
      <vt:lpstr>Acknowledgments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ryan-potter@uiowa.edu</dc:creator>
  <cp:lastModifiedBy>Ramtilak, Swati</cp:lastModifiedBy>
  <cp:revision>305</cp:revision>
  <dcterms:created xsi:type="dcterms:W3CDTF">2020-01-21T18:13:39Z</dcterms:created>
  <dcterms:modified xsi:type="dcterms:W3CDTF">2026-01-11T11:21:46Z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0x010100579CCDD9754E9B40B13882595ECD5F7A</vt:lpwstr>
  </property>
</Properties>
</file>